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Helvetica Neue Light"/>
      <p:regular r:id="rId30"/>
      <p:bold r:id="rId31"/>
      <p:italic r:id="rId32"/>
      <p:boldItalic r:id="rId33"/>
    </p:embeddedFont>
    <p:embeddedFont>
      <p:font typeface="Open Sans Light"/>
      <p:regular r:id="rId34"/>
      <p:bold r:id="rId35"/>
      <p:italic r:id="rId36"/>
      <p:boldItalic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34">
          <p15:clr>
            <a:srgbClr val="A4A3A4"/>
          </p15:clr>
        </p15:guide>
        <p15:guide id="2" pos="288">
          <p15:clr>
            <a:srgbClr val="A4A3A4"/>
          </p15:clr>
        </p15:guide>
        <p15:guide id="3" pos="5544">
          <p15:clr>
            <a:srgbClr val="9AA0A6"/>
          </p15:clr>
        </p15:guide>
        <p15:guide id="4" orient="horz" pos="186">
          <p15:clr>
            <a:srgbClr val="9AA0A6"/>
          </p15:clr>
        </p15:guide>
        <p15:guide id="5" orient="horz" pos="5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34" orient="horz"/>
        <p:guide pos="288"/>
        <p:guide pos="5544"/>
        <p:guide pos="186" orient="horz"/>
        <p:guide pos="50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5.xml"/><Relationship Id="rId41" Type="http://schemas.openxmlformats.org/officeDocument/2006/relationships/font" Target="fonts/OpenSans-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Light-bold.fntdata"/><Relationship Id="rId30" Type="http://schemas.openxmlformats.org/officeDocument/2006/relationships/font" Target="fonts/HelveticaNeueLight-regular.fntdata"/><Relationship Id="rId11" Type="http://schemas.openxmlformats.org/officeDocument/2006/relationships/slide" Target="slides/slide6.xml"/><Relationship Id="rId33" Type="http://schemas.openxmlformats.org/officeDocument/2006/relationships/font" Target="fonts/HelveticaNeueLight-boldItalic.fntdata"/><Relationship Id="rId10" Type="http://schemas.openxmlformats.org/officeDocument/2006/relationships/slide" Target="slides/slide5.xml"/><Relationship Id="rId32" Type="http://schemas.openxmlformats.org/officeDocument/2006/relationships/font" Target="fonts/HelveticaNeueLight-italic.fntdata"/><Relationship Id="rId13" Type="http://schemas.openxmlformats.org/officeDocument/2006/relationships/slide" Target="slides/slide8.xml"/><Relationship Id="rId35" Type="http://schemas.openxmlformats.org/officeDocument/2006/relationships/font" Target="fonts/OpenSansLight-bold.fntdata"/><Relationship Id="rId12" Type="http://schemas.openxmlformats.org/officeDocument/2006/relationships/slide" Target="slides/slide7.xml"/><Relationship Id="rId34" Type="http://schemas.openxmlformats.org/officeDocument/2006/relationships/font" Target="fonts/OpenSansLight-regular.fntdata"/><Relationship Id="rId15" Type="http://schemas.openxmlformats.org/officeDocument/2006/relationships/slide" Target="slides/slide10.xml"/><Relationship Id="rId37" Type="http://schemas.openxmlformats.org/officeDocument/2006/relationships/font" Target="fonts/OpenSansLight-boldItalic.fntdata"/><Relationship Id="rId14" Type="http://schemas.openxmlformats.org/officeDocument/2006/relationships/slide" Target="slides/slide9.xml"/><Relationship Id="rId36" Type="http://schemas.openxmlformats.org/officeDocument/2006/relationships/font" Target="fonts/OpenSansLight-italic.fntdata"/><Relationship Id="rId17" Type="http://schemas.openxmlformats.org/officeDocument/2006/relationships/slide" Target="slides/slide12.xml"/><Relationship Id="rId39" Type="http://schemas.openxmlformats.org/officeDocument/2006/relationships/font" Target="fonts/OpenSans-bold.fntdata"/><Relationship Id="rId16" Type="http://schemas.openxmlformats.org/officeDocument/2006/relationships/slide" Target="slides/slide11.xml"/><Relationship Id="rId38" Type="http://schemas.openxmlformats.org/officeDocument/2006/relationships/font" Target="fonts/Open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Open Sans"/>
                <a:ea typeface="Open Sans"/>
                <a:cs typeface="Open Sans"/>
                <a:sym typeface="Open Sans"/>
              </a:defRPr>
            </a:lvl1pPr>
            <a:lvl2pPr lvl="1" marR="0" rtl="0" algn="l">
              <a:spcBef>
                <a:spcPts val="0"/>
              </a:spcBef>
              <a:spcAft>
                <a:spcPts val="0"/>
              </a:spcAft>
              <a:buSzPts val="1400"/>
              <a:buNone/>
              <a:defRPr b="0" i="0" sz="2400" u="none" cap="none" strike="noStrike">
                <a:solidFill>
                  <a:schemeClr val="dk1"/>
                </a:solidFill>
                <a:latin typeface="Helvetica Neue Light"/>
                <a:ea typeface="Helvetica Neue Light"/>
                <a:cs typeface="Helvetica Neue Light"/>
                <a:sym typeface="Helvetica Neue Light"/>
              </a:defRPr>
            </a:lvl2pPr>
            <a:lvl3pPr lvl="2" marR="0" rtl="0" algn="l">
              <a:spcBef>
                <a:spcPts val="0"/>
              </a:spcBef>
              <a:spcAft>
                <a:spcPts val="0"/>
              </a:spcAft>
              <a:buSzPts val="1400"/>
              <a:buNone/>
              <a:defRPr b="0" i="0" sz="2400" u="none" cap="none" strike="noStrike">
                <a:solidFill>
                  <a:schemeClr val="dk1"/>
                </a:solidFill>
                <a:latin typeface="Helvetica Neue Light"/>
                <a:ea typeface="Helvetica Neue Light"/>
                <a:cs typeface="Helvetica Neue Light"/>
                <a:sym typeface="Helvetica Neue Light"/>
              </a:defRPr>
            </a:lvl3pPr>
            <a:lvl4pPr lvl="3" marR="0" rtl="0" algn="l">
              <a:spcBef>
                <a:spcPts val="0"/>
              </a:spcBef>
              <a:spcAft>
                <a:spcPts val="0"/>
              </a:spcAft>
              <a:buSzPts val="1400"/>
              <a:buNone/>
              <a:defRPr b="0" i="0" sz="2400" u="none" cap="none" strike="noStrike">
                <a:solidFill>
                  <a:schemeClr val="dk1"/>
                </a:solidFill>
                <a:latin typeface="Helvetica Neue Light"/>
                <a:ea typeface="Helvetica Neue Light"/>
                <a:cs typeface="Helvetica Neue Light"/>
                <a:sym typeface="Helvetica Neue Light"/>
              </a:defRPr>
            </a:lvl4pPr>
            <a:lvl5pPr lvl="4" marR="0" rtl="0" algn="l">
              <a:spcBef>
                <a:spcPts val="0"/>
              </a:spcBef>
              <a:spcAft>
                <a:spcPts val="0"/>
              </a:spcAft>
              <a:buSzPts val="1400"/>
              <a:buNone/>
              <a:defRPr b="0" i="0" sz="2400" u="none" cap="none" strike="noStrike">
                <a:solidFill>
                  <a:schemeClr val="dk1"/>
                </a:solidFill>
                <a:latin typeface="Helvetica Neue Light"/>
                <a:ea typeface="Helvetica Neue Light"/>
                <a:cs typeface="Helvetica Neue Light"/>
                <a:sym typeface="Helvetica Neue Light"/>
              </a:defRPr>
            </a:lvl5pPr>
            <a:lvl6pPr lvl="5" marR="0" rtl="0" algn="l">
              <a:spcBef>
                <a:spcPts val="0"/>
              </a:spcBef>
              <a:spcAft>
                <a:spcPts val="0"/>
              </a:spcAft>
              <a:buSzPts val="1400"/>
              <a:buNone/>
              <a:defRPr b="0" i="0" sz="2400" u="none" cap="none" strike="noStrike">
                <a:solidFill>
                  <a:schemeClr val="dk1"/>
                </a:solidFill>
                <a:latin typeface="Helvetica Neue Light"/>
                <a:ea typeface="Helvetica Neue Light"/>
                <a:cs typeface="Helvetica Neue Light"/>
                <a:sym typeface="Helvetica Neue Light"/>
              </a:defRPr>
            </a:lvl6pPr>
            <a:lvl7pPr lvl="6" marR="0" rtl="0" algn="l">
              <a:spcBef>
                <a:spcPts val="0"/>
              </a:spcBef>
              <a:spcAft>
                <a:spcPts val="0"/>
              </a:spcAft>
              <a:buSzPts val="1400"/>
              <a:buNone/>
              <a:defRPr b="0" i="0" sz="2400" u="none" cap="none" strike="noStrike">
                <a:solidFill>
                  <a:schemeClr val="dk1"/>
                </a:solidFill>
                <a:latin typeface="Helvetica Neue Light"/>
                <a:ea typeface="Helvetica Neue Light"/>
                <a:cs typeface="Helvetica Neue Light"/>
                <a:sym typeface="Helvetica Neue Light"/>
              </a:defRPr>
            </a:lvl7pPr>
            <a:lvl8pPr lvl="7" marR="0" rtl="0" algn="l">
              <a:spcBef>
                <a:spcPts val="0"/>
              </a:spcBef>
              <a:spcAft>
                <a:spcPts val="0"/>
              </a:spcAft>
              <a:buSzPts val="1400"/>
              <a:buNone/>
              <a:defRPr b="0" i="0" sz="2400" u="none" cap="none" strike="noStrike">
                <a:solidFill>
                  <a:schemeClr val="dk1"/>
                </a:solidFill>
                <a:latin typeface="Helvetica Neue Light"/>
                <a:ea typeface="Helvetica Neue Light"/>
                <a:cs typeface="Helvetica Neue Light"/>
                <a:sym typeface="Helvetica Neue Light"/>
              </a:defRPr>
            </a:lvl8pPr>
            <a:lvl9pPr lvl="8" marR="0" rtl="0" algn="l">
              <a:spcBef>
                <a:spcPts val="0"/>
              </a:spcBef>
              <a:spcAft>
                <a:spcPts val="0"/>
              </a:spcAft>
              <a:buSzPts val="1400"/>
              <a:buNone/>
              <a:defRPr b="0" i="0" sz="2400" u="none" cap="none" strike="noStrike">
                <a:solidFill>
                  <a:schemeClr val="dk1"/>
                </a:solidFill>
                <a:latin typeface="Helvetica Neue Light"/>
                <a:ea typeface="Helvetica Neue Light"/>
                <a:cs typeface="Helvetica Neue Light"/>
                <a:sym typeface="Helvetica Neue Light"/>
              </a:defRPr>
            </a:lvl9pPr>
          </a:lstStyle>
          <a:p/>
        </p:txBody>
      </p:sp>
      <p:sp>
        <p:nvSpPr>
          <p:cNvPr id="4" name="Google Shape;4;n"/>
          <p:cNvSpPr txBox="1"/>
          <p:nvPr>
            <p:ph idx="10" type="dt"/>
          </p:nvPr>
        </p:nvSpPr>
        <p:spPr>
          <a:xfrm>
            <a:off x="3886200"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Open Sans"/>
                <a:ea typeface="Open Sans"/>
                <a:cs typeface="Open Sans"/>
                <a:sym typeface="Open Sans"/>
              </a:defRPr>
            </a:lvl1pPr>
            <a:lvl2pPr lvl="1" marR="0" rtl="0" algn="l">
              <a:spcBef>
                <a:spcPts val="0"/>
              </a:spcBef>
              <a:spcAft>
                <a:spcPts val="0"/>
              </a:spcAft>
              <a:buSzPts val="1400"/>
              <a:buNone/>
              <a:defRPr b="0" i="0" sz="2400" u="none" cap="none" strike="noStrike">
                <a:solidFill>
                  <a:schemeClr val="dk1"/>
                </a:solidFill>
                <a:latin typeface="Helvetica Neue Light"/>
                <a:ea typeface="Helvetica Neue Light"/>
                <a:cs typeface="Helvetica Neue Light"/>
                <a:sym typeface="Helvetica Neue Light"/>
              </a:defRPr>
            </a:lvl2pPr>
            <a:lvl3pPr lvl="2" marR="0" rtl="0" algn="l">
              <a:spcBef>
                <a:spcPts val="0"/>
              </a:spcBef>
              <a:spcAft>
                <a:spcPts val="0"/>
              </a:spcAft>
              <a:buSzPts val="1400"/>
              <a:buNone/>
              <a:defRPr b="0" i="0" sz="2400" u="none" cap="none" strike="noStrike">
                <a:solidFill>
                  <a:schemeClr val="dk1"/>
                </a:solidFill>
                <a:latin typeface="Helvetica Neue Light"/>
                <a:ea typeface="Helvetica Neue Light"/>
                <a:cs typeface="Helvetica Neue Light"/>
                <a:sym typeface="Helvetica Neue Light"/>
              </a:defRPr>
            </a:lvl3pPr>
            <a:lvl4pPr lvl="3" marR="0" rtl="0" algn="l">
              <a:spcBef>
                <a:spcPts val="0"/>
              </a:spcBef>
              <a:spcAft>
                <a:spcPts val="0"/>
              </a:spcAft>
              <a:buSzPts val="1400"/>
              <a:buNone/>
              <a:defRPr b="0" i="0" sz="2400" u="none" cap="none" strike="noStrike">
                <a:solidFill>
                  <a:schemeClr val="dk1"/>
                </a:solidFill>
                <a:latin typeface="Helvetica Neue Light"/>
                <a:ea typeface="Helvetica Neue Light"/>
                <a:cs typeface="Helvetica Neue Light"/>
                <a:sym typeface="Helvetica Neue Light"/>
              </a:defRPr>
            </a:lvl4pPr>
            <a:lvl5pPr lvl="4" marR="0" rtl="0" algn="l">
              <a:spcBef>
                <a:spcPts val="0"/>
              </a:spcBef>
              <a:spcAft>
                <a:spcPts val="0"/>
              </a:spcAft>
              <a:buSzPts val="1400"/>
              <a:buNone/>
              <a:defRPr b="0" i="0" sz="2400" u="none" cap="none" strike="noStrike">
                <a:solidFill>
                  <a:schemeClr val="dk1"/>
                </a:solidFill>
                <a:latin typeface="Helvetica Neue Light"/>
                <a:ea typeface="Helvetica Neue Light"/>
                <a:cs typeface="Helvetica Neue Light"/>
                <a:sym typeface="Helvetica Neue Light"/>
              </a:defRPr>
            </a:lvl5pPr>
            <a:lvl6pPr lvl="5" marR="0" rtl="0" algn="l">
              <a:spcBef>
                <a:spcPts val="0"/>
              </a:spcBef>
              <a:spcAft>
                <a:spcPts val="0"/>
              </a:spcAft>
              <a:buSzPts val="1400"/>
              <a:buNone/>
              <a:defRPr b="0" i="0" sz="2400" u="none" cap="none" strike="noStrike">
                <a:solidFill>
                  <a:schemeClr val="dk1"/>
                </a:solidFill>
                <a:latin typeface="Helvetica Neue Light"/>
                <a:ea typeface="Helvetica Neue Light"/>
                <a:cs typeface="Helvetica Neue Light"/>
                <a:sym typeface="Helvetica Neue Light"/>
              </a:defRPr>
            </a:lvl6pPr>
            <a:lvl7pPr lvl="6" marR="0" rtl="0" algn="l">
              <a:spcBef>
                <a:spcPts val="0"/>
              </a:spcBef>
              <a:spcAft>
                <a:spcPts val="0"/>
              </a:spcAft>
              <a:buSzPts val="1400"/>
              <a:buNone/>
              <a:defRPr b="0" i="0" sz="2400" u="none" cap="none" strike="noStrike">
                <a:solidFill>
                  <a:schemeClr val="dk1"/>
                </a:solidFill>
                <a:latin typeface="Helvetica Neue Light"/>
                <a:ea typeface="Helvetica Neue Light"/>
                <a:cs typeface="Helvetica Neue Light"/>
                <a:sym typeface="Helvetica Neue Light"/>
              </a:defRPr>
            </a:lvl7pPr>
            <a:lvl8pPr lvl="7" marR="0" rtl="0" algn="l">
              <a:spcBef>
                <a:spcPts val="0"/>
              </a:spcBef>
              <a:spcAft>
                <a:spcPts val="0"/>
              </a:spcAft>
              <a:buSzPts val="1400"/>
              <a:buNone/>
              <a:defRPr b="0" i="0" sz="2400" u="none" cap="none" strike="noStrike">
                <a:solidFill>
                  <a:schemeClr val="dk1"/>
                </a:solidFill>
                <a:latin typeface="Helvetica Neue Light"/>
                <a:ea typeface="Helvetica Neue Light"/>
                <a:cs typeface="Helvetica Neue Light"/>
                <a:sym typeface="Helvetica Neue Light"/>
              </a:defRPr>
            </a:lvl8pPr>
            <a:lvl9pPr lvl="8" marR="0" rtl="0" algn="l">
              <a:spcBef>
                <a:spcPts val="0"/>
              </a:spcBef>
              <a:spcAft>
                <a:spcPts val="0"/>
              </a:spcAft>
              <a:buSzPts val="1400"/>
              <a:buNone/>
              <a:defRPr b="0" i="0" sz="2400" u="none" cap="none" strike="noStrike">
                <a:solidFill>
                  <a:schemeClr val="dk1"/>
                </a:solidFill>
                <a:latin typeface="Helvetica Neue Light"/>
                <a:ea typeface="Helvetica Neue Light"/>
                <a:cs typeface="Helvetica Neue Light"/>
                <a:sym typeface="Helvetica Neue Light"/>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Open Sans"/>
                <a:ea typeface="Open Sans"/>
                <a:cs typeface="Open Sans"/>
                <a:sym typeface="Open Sans"/>
              </a:defRPr>
            </a:lvl1pPr>
            <a:lvl2pPr indent="-228600" lvl="1" marL="914400" marR="0" rtl="0" algn="l">
              <a:spcBef>
                <a:spcPts val="360"/>
              </a:spcBef>
              <a:spcAft>
                <a:spcPts val="0"/>
              </a:spcAft>
              <a:buSzPts val="1400"/>
              <a:buNone/>
              <a:defRPr b="0" i="0" sz="1200" u="none" cap="none" strike="noStrike">
                <a:solidFill>
                  <a:schemeClr val="dk1"/>
                </a:solidFill>
                <a:latin typeface="Open Sans"/>
                <a:ea typeface="Open Sans"/>
                <a:cs typeface="Open Sans"/>
                <a:sym typeface="Open Sans"/>
              </a:defRPr>
            </a:lvl2pPr>
            <a:lvl3pPr indent="-228600" lvl="2" marL="1371600" marR="0" rtl="0" algn="l">
              <a:spcBef>
                <a:spcPts val="360"/>
              </a:spcBef>
              <a:spcAft>
                <a:spcPts val="0"/>
              </a:spcAft>
              <a:buSzPts val="1400"/>
              <a:buNone/>
              <a:defRPr b="0" i="0" sz="1200" u="none" cap="none" strike="noStrike">
                <a:solidFill>
                  <a:schemeClr val="dk1"/>
                </a:solidFill>
                <a:latin typeface="Open Sans"/>
                <a:ea typeface="Open Sans"/>
                <a:cs typeface="Open Sans"/>
                <a:sym typeface="Open Sans"/>
              </a:defRPr>
            </a:lvl3pPr>
            <a:lvl4pPr indent="-228600" lvl="3" marL="1828800" marR="0" rtl="0" algn="l">
              <a:spcBef>
                <a:spcPts val="360"/>
              </a:spcBef>
              <a:spcAft>
                <a:spcPts val="0"/>
              </a:spcAft>
              <a:buSzPts val="1400"/>
              <a:buNone/>
              <a:defRPr b="0" i="0" sz="1200" u="none" cap="none" strike="noStrike">
                <a:solidFill>
                  <a:schemeClr val="dk1"/>
                </a:solidFill>
                <a:latin typeface="Open Sans"/>
                <a:ea typeface="Open Sans"/>
                <a:cs typeface="Open Sans"/>
                <a:sym typeface="Open Sans"/>
              </a:defRPr>
            </a:lvl4pPr>
            <a:lvl5pPr indent="-228600" lvl="4" marL="2286000" marR="0" rtl="0" algn="l">
              <a:spcBef>
                <a:spcPts val="360"/>
              </a:spcBef>
              <a:spcAft>
                <a:spcPts val="0"/>
              </a:spcAft>
              <a:buSzPts val="1400"/>
              <a:buNone/>
              <a:defRPr b="0" i="0" sz="1200" u="none" cap="none" strike="noStrike">
                <a:solidFill>
                  <a:schemeClr val="dk1"/>
                </a:solidFill>
                <a:latin typeface="Open Sans"/>
                <a:ea typeface="Open Sans"/>
                <a:cs typeface="Open Sans"/>
                <a:sym typeface="Open Sans"/>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6800"/>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Open Sans"/>
                <a:ea typeface="Open Sans"/>
                <a:cs typeface="Open Sans"/>
                <a:sym typeface="Open Sans"/>
              </a:defRPr>
            </a:lvl1pPr>
            <a:lvl2pPr lvl="1" marR="0" rtl="0" algn="l">
              <a:spcBef>
                <a:spcPts val="0"/>
              </a:spcBef>
              <a:spcAft>
                <a:spcPts val="0"/>
              </a:spcAft>
              <a:buSzPts val="1400"/>
              <a:buNone/>
              <a:defRPr b="0" i="0" sz="2400" u="none" cap="none" strike="noStrike">
                <a:solidFill>
                  <a:schemeClr val="dk1"/>
                </a:solidFill>
                <a:latin typeface="Helvetica Neue Light"/>
                <a:ea typeface="Helvetica Neue Light"/>
                <a:cs typeface="Helvetica Neue Light"/>
                <a:sym typeface="Helvetica Neue Light"/>
              </a:defRPr>
            </a:lvl2pPr>
            <a:lvl3pPr lvl="2" marR="0" rtl="0" algn="l">
              <a:spcBef>
                <a:spcPts val="0"/>
              </a:spcBef>
              <a:spcAft>
                <a:spcPts val="0"/>
              </a:spcAft>
              <a:buSzPts val="1400"/>
              <a:buNone/>
              <a:defRPr b="0" i="0" sz="2400" u="none" cap="none" strike="noStrike">
                <a:solidFill>
                  <a:schemeClr val="dk1"/>
                </a:solidFill>
                <a:latin typeface="Helvetica Neue Light"/>
                <a:ea typeface="Helvetica Neue Light"/>
                <a:cs typeface="Helvetica Neue Light"/>
                <a:sym typeface="Helvetica Neue Light"/>
              </a:defRPr>
            </a:lvl3pPr>
            <a:lvl4pPr lvl="3" marR="0" rtl="0" algn="l">
              <a:spcBef>
                <a:spcPts val="0"/>
              </a:spcBef>
              <a:spcAft>
                <a:spcPts val="0"/>
              </a:spcAft>
              <a:buSzPts val="1400"/>
              <a:buNone/>
              <a:defRPr b="0" i="0" sz="2400" u="none" cap="none" strike="noStrike">
                <a:solidFill>
                  <a:schemeClr val="dk1"/>
                </a:solidFill>
                <a:latin typeface="Helvetica Neue Light"/>
                <a:ea typeface="Helvetica Neue Light"/>
                <a:cs typeface="Helvetica Neue Light"/>
                <a:sym typeface="Helvetica Neue Light"/>
              </a:defRPr>
            </a:lvl4pPr>
            <a:lvl5pPr lvl="4" marR="0" rtl="0" algn="l">
              <a:spcBef>
                <a:spcPts val="0"/>
              </a:spcBef>
              <a:spcAft>
                <a:spcPts val="0"/>
              </a:spcAft>
              <a:buSzPts val="1400"/>
              <a:buNone/>
              <a:defRPr b="0" i="0" sz="2400" u="none" cap="none" strike="noStrike">
                <a:solidFill>
                  <a:schemeClr val="dk1"/>
                </a:solidFill>
                <a:latin typeface="Helvetica Neue Light"/>
                <a:ea typeface="Helvetica Neue Light"/>
                <a:cs typeface="Helvetica Neue Light"/>
                <a:sym typeface="Helvetica Neue Light"/>
              </a:defRPr>
            </a:lvl5pPr>
            <a:lvl6pPr lvl="5" marR="0" rtl="0" algn="l">
              <a:spcBef>
                <a:spcPts val="0"/>
              </a:spcBef>
              <a:spcAft>
                <a:spcPts val="0"/>
              </a:spcAft>
              <a:buSzPts val="1400"/>
              <a:buNone/>
              <a:defRPr b="0" i="0" sz="2400" u="none" cap="none" strike="noStrike">
                <a:solidFill>
                  <a:schemeClr val="dk1"/>
                </a:solidFill>
                <a:latin typeface="Helvetica Neue Light"/>
                <a:ea typeface="Helvetica Neue Light"/>
                <a:cs typeface="Helvetica Neue Light"/>
                <a:sym typeface="Helvetica Neue Light"/>
              </a:defRPr>
            </a:lvl6pPr>
            <a:lvl7pPr lvl="6" marR="0" rtl="0" algn="l">
              <a:spcBef>
                <a:spcPts val="0"/>
              </a:spcBef>
              <a:spcAft>
                <a:spcPts val="0"/>
              </a:spcAft>
              <a:buSzPts val="1400"/>
              <a:buNone/>
              <a:defRPr b="0" i="0" sz="2400" u="none" cap="none" strike="noStrike">
                <a:solidFill>
                  <a:schemeClr val="dk1"/>
                </a:solidFill>
                <a:latin typeface="Helvetica Neue Light"/>
                <a:ea typeface="Helvetica Neue Light"/>
                <a:cs typeface="Helvetica Neue Light"/>
                <a:sym typeface="Helvetica Neue Light"/>
              </a:defRPr>
            </a:lvl7pPr>
            <a:lvl8pPr lvl="7" marR="0" rtl="0" algn="l">
              <a:spcBef>
                <a:spcPts val="0"/>
              </a:spcBef>
              <a:spcAft>
                <a:spcPts val="0"/>
              </a:spcAft>
              <a:buSzPts val="1400"/>
              <a:buNone/>
              <a:defRPr b="0" i="0" sz="2400" u="none" cap="none" strike="noStrike">
                <a:solidFill>
                  <a:schemeClr val="dk1"/>
                </a:solidFill>
                <a:latin typeface="Helvetica Neue Light"/>
                <a:ea typeface="Helvetica Neue Light"/>
                <a:cs typeface="Helvetica Neue Light"/>
                <a:sym typeface="Helvetica Neue Light"/>
              </a:defRPr>
            </a:lvl8pPr>
            <a:lvl9pPr lvl="8" marR="0" rtl="0" algn="l">
              <a:spcBef>
                <a:spcPts val="0"/>
              </a:spcBef>
              <a:spcAft>
                <a:spcPts val="0"/>
              </a:spcAft>
              <a:buSzPts val="1400"/>
              <a:buNone/>
              <a:defRPr b="0" i="0" sz="2400" u="none" cap="none" strike="noStrike">
                <a:solidFill>
                  <a:schemeClr val="dk1"/>
                </a:solidFill>
                <a:latin typeface="Helvetica Neue Light"/>
                <a:ea typeface="Helvetica Neue Light"/>
                <a:cs typeface="Helvetica Neue Light"/>
                <a:sym typeface="Helvetica Neue Light"/>
              </a:defRPr>
            </a:lvl9pPr>
          </a:lstStyle>
          <a:p/>
        </p:txBody>
      </p:sp>
      <p:sp>
        <p:nvSpPr>
          <p:cNvPr id="8" name="Google Shape;8;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Open Sans"/>
                <a:ea typeface="Open Sans"/>
                <a:cs typeface="Open Sans"/>
                <a:sym typeface="Open Sans"/>
              </a:rPr>
              <a:t>‹#›</a:t>
            </a:fld>
            <a:endParaRPr b="0" i="0" sz="1200" u="none" cap="none" strike="noStrike">
              <a:solidFill>
                <a:schemeClr val="dk1"/>
              </a:solidFill>
              <a:latin typeface="Open Sans"/>
              <a:ea typeface="Open Sans"/>
              <a:cs typeface="Open Sans"/>
              <a:sym typeface="Open Sans"/>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Open Sans"/>
                <a:ea typeface="Open Sans"/>
                <a:cs typeface="Open Sans"/>
                <a:sym typeface="Open Sans"/>
              </a:rPr>
              <a:t>‹#›</a:t>
            </a:fld>
            <a:endParaRPr b="0" i="0" sz="1200" u="none" cap="none" strike="noStrike">
              <a:solidFill>
                <a:schemeClr val="dk1"/>
              </a:solidFill>
              <a:latin typeface="Open Sans"/>
              <a:ea typeface="Open Sans"/>
              <a:cs typeface="Open Sans"/>
              <a:sym typeface="Open Sans"/>
            </a:endParaRPr>
          </a:p>
        </p:txBody>
      </p:sp>
      <p:sp>
        <p:nvSpPr>
          <p:cNvPr id="50" name="Google Shape;5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 name="Google Shape;51;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Main title: 40 pt. Arial</a:t>
            </a:r>
            <a:endParaRPr/>
          </a:p>
          <a:p>
            <a:pPr indent="0" lvl="0" marL="0" rtl="0" algn="l">
              <a:spcBef>
                <a:spcPts val="360"/>
              </a:spcBef>
              <a:spcAft>
                <a:spcPts val="0"/>
              </a:spcAft>
              <a:buNone/>
            </a:pPr>
            <a:br>
              <a:rPr lang="en-US"/>
            </a:br>
            <a:r>
              <a:rPr lang="en-US"/>
              <a:t>Presenter Name: 16 pt. Arial</a:t>
            </a:r>
            <a:endParaRPr/>
          </a:p>
          <a:p>
            <a:pPr indent="0" lvl="0" marL="0" rtl="0" algn="l">
              <a:spcBef>
                <a:spcPts val="360"/>
              </a:spcBef>
              <a:spcAft>
                <a:spcPts val="0"/>
              </a:spcAft>
              <a:buNone/>
            </a:pPr>
            <a:r>
              <a:rPr lang="en-US"/>
              <a:t>Presenters Title: 16 pt. Arial Italic</a:t>
            </a:r>
            <a:endParaRPr/>
          </a:p>
          <a:p>
            <a:pPr indent="0" lvl="0" marL="0" rtl="0" algn="l">
              <a:spcBef>
                <a:spcPts val="36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ab2496a57c_0_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0" name="Google Shape;140;g1ab2496a57c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a4f78dcd5e_0_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2" name="Google Shape;152;g1a4f78dcd5e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a4f78dcd5e_0_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7" name="Google Shape;167;g1a4f78dcd5e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a693b73928_1_7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7" name="Google Shape;187;g1a693b73928_1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a693b73928_1_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5" name="Google Shape;195;g1a693b73928_1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a693b73928_1_9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4" name="Google Shape;204;g1a693b73928_1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a4f78dcd5e_0_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4" name="Google Shape;214;g1a4f78dcd5e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a693b73928_1_1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2" name="Google Shape;222;g1a693b73928_1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a693b73928_1_1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2" name="Google Shape;232;g1a693b73928_1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a693b73928_1_1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3" name="Google Shape;253;g1a693b73928_1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 name="Google Shape;5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a4f78dcd5e_0_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2" name="Google Shape;262;g1a4f78dcd5e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ab2496a57c_6_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9" name="Google Shape;269;g1ab2496a57c_6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a693b73928_1_1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5" name="Google Shape;275;g1a693b73928_1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a4f78dcd5e_1_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1" name="Google Shape;281;g1a4f78dcd5e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a4f78dcd5e_1_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7" name="Google Shape;287;g1a4f78dcd5e_1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a4f78dcd5e_0_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g1a4f78dcd5e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a4f78dcd5e_0_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7" name="Google Shape;77;g1a4f78dcd5e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ab2496a57c_6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ab2496a57c_6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4" name="Google Shape;84;g1ab2496a57c_6_0: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a693b73928_1_1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0" name="Google Shape;100;g1a693b73928_1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ab2496a57c_0_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7" name="Google Shape;107;g1ab2496a57c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a4f78dcd5e_0_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8" name="Google Shape;118;g1a4f78dcd5e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ab2496a57c_0_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8" name="Google Shape;128;g1ab2496a57c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20" name="Shape 20"/>
        <p:cNvGrpSpPr/>
        <p:nvPr/>
      </p:nvGrpSpPr>
      <p:grpSpPr>
        <a:xfrm>
          <a:off x="0" y="0"/>
          <a:ext cx="0" cy="0"/>
          <a:chOff x="0" y="0"/>
          <a:chExt cx="0" cy="0"/>
        </a:xfrm>
      </p:grpSpPr>
      <p:sp>
        <p:nvSpPr>
          <p:cNvPr id="21" name="Google Shape;21;p2"/>
          <p:cNvSpPr/>
          <p:nvPr/>
        </p:nvSpPr>
        <p:spPr>
          <a:xfrm>
            <a:off x="0" y="0"/>
            <a:ext cx="9144000" cy="5143500"/>
          </a:xfrm>
          <a:prstGeom prst="rect">
            <a:avLst/>
          </a:prstGeom>
          <a:solidFill>
            <a:srgbClr val="BB002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Open Sans"/>
              <a:ea typeface="Open Sans"/>
              <a:cs typeface="Open Sans"/>
              <a:sym typeface="Open Sans"/>
            </a:endParaRPr>
          </a:p>
        </p:txBody>
      </p:sp>
      <p:pic>
        <p:nvPicPr>
          <p:cNvPr id="22" name="Google Shape;22;p2"/>
          <p:cNvPicPr preferRelativeResize="0"/>
          <p:nvPr/>
        </p:nvPicPr>
        <p:blipFill rotWithShape="1">
          <a:blip r:embed="rId2">
            <a:alphaModFix/>
          </a:blip>
          <a:srcRect b="0" l="0" r="0" t="0"/>
          <a:stretch/>
        </p:blipFill>
        <p:spPr>
          <a:xfrm>
            <a:off x="2209800" y="895350"/>
            <a:ext cx="3429000" cy="306388"/>
          </a:xfrm>
          <a:prstGeom prst="rect">
            <a:avLst/>
          </a:prstGeom>
          <a:noFill/>
          <a:ln>
            <a:noFill/>
          </a:ln>
        </p:spPr>
      </p:pic>
      <p:pic>
        <p:nvPicPr>
          <p:cNvPr descr="_Plaid-Digital_FINAL-NEW.png" id="23" name="Google Shape;23;p2"/>
          <p:cNvPicPr preferRelativeResize="0"/>
          <p:nvPr/>
        </p:nvPicPr>
        <p:blipFill rotWithShape="1">
          <a:blip r:embed="rId3">
            <a:alphaModFix/>
          </a:blip>
          <a:srcRect b="1989" l="84737" r="4770" t="23988"/>
          <a:stretch/>
        </p:blipFill>
        <p:spPr>
          <a:xfrm>
            <a:off x="457200" y="0"/>
            <a:ext cx="790575" cy="5143500"/>
          </a:xfrm>
          <a:prstGeom prst="rect">
            <a:avLst/>
          </a:prstGeom>
          <a:noFill/>
          <a:ln>
            <a:noFill/>
          </a:ln>
        </p:spPr>
      </p:pic>
      <p:sp>
        <p:nvSpPr>
          <p:cNvPr id="24" name="Google Shape;24;p2"/>
          <p:cNvSpPr/>
          <p:nvPr/>
        </p:nvSpPr>
        <p:spPr>
          <a:xfrm>
            <a:off x="0" y="0"/>
            <a:ext cx="9144000" cy="5143500"/>
          </a:xfrm>
          <a:prstGeom prst="rect">
            <a:avLst/>
          </a:prstGeom>
          <a:solidFill>
            <a:srgbClr val="BB002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Open Sans"/>
              <a:ea typeface="Open Sans"/>
              <a:cs typeface="Open Sans"/>
              <a:sym typeface="Open Sans"/>
            </a:endParaRPr>
          </a:p>
        </p:txBody>
      </p:sp>
      <p:pic>
        <p:nvPicPr>
          <p:cNvPr id="25" name="Google Shape;25;p2"/>
          <p:cNvPicPr preferRelativeResize="0"/>
          <p:nvPr/>
        </p:nvPicPr>
        <p:blipFill rotWithShape="1">
          <a:blip r:embed="rId2">
            <a:alphaModFix/>
          </a:blip>
          <a:srcRect b="0" l="0" r="0" t="0"/>
          <a:stretch/>
        </p:blipFill>
        <p:spPr>
          <a:xfrm>
            <a:off x="2209800" y="895350"/>
            <a:ext cx="3429000" cy="306388"/>
          </a:xfrm>
          <a:prstGeom prst="rect">
            <a:avLst/>
          </a:prstGeom>
          <a:noFill/>
          <a:ln>
            <a:noFill/>
          </a:ln>
        </p:spPr>
      </p:pic>
      <p:pic>
        <p:nvPicPr>
          <p:cNvPr descr="_Plaid-Digital_FINAL-NEW.png" id="26" name="Google Shape;26;p2"/>
          <p:cNvPicPr preferRelativeResize="0"/>
          <p:nvPr/>
        </p:nvPicPr>
        <p:blipFill rotWithShape="1">
          <a:blip r:embed="rId3">
            <a:alphaModFix/>
          </a:blip>
          <a:srcRect b="1989" l="84737" r="4770" t="23988"/>
          <a:stretch/>
        </p:blipFill>
        <p:spPr>
          <a:xfrm>
            <a:off x="457200" y="0"/>
            <a:ext cx="790575"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7" name="Shape 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8" name="Shape 28"/>
        <p:cNvGrpSpPr/>
        <p:nvPr/>
      </p:nvGrpSpPr>
      <p:grpSpPr>
        <a:xfrm>
          <a:off x="0" y="0"/>
          <a:ext cx="0" cy="0"/>
          <a:chOff x="0" y="0"/>
          <a:chExt cx="0" cy="0"/>
        </a:xfrm>
      </p:grpSpPr>
      <p:sp>
        <p:nvSpPr>
          <p:cNvPr id="29" name="Google Shape;29;p4"/>
          <p:cNvSpPr txBox="1"/>
          <p:nvPr>
            <p:ph type="title"/>
          </p:nvPr>
        </p:nvSpPr>
        <p:spPr>
          <a:xfrm>
            <a:off x="457200" y="361950"/>
            <a:ext cx="8229600" cy="609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p:cSld name="1 Column">
    <p:spTree>
      <p:nvGrpSpPr>
        <p:cNvPr id="30" name="Shape 30"/>
        <p:cNvGrpSpPr/>
        <p:nvPr/>
      </p:nvGrpSpPr>
      <p:grpSpPr>
        <a:xfrm>
          <a:off x="0" y="0"/>
          <a:ext cx="0" cy="0"/>
          <a:chOff x="0" y="0"/>
          <a:chExt cx="0" cy="0"/>
        </a:xfrm>
      </p:grpSpPr>
      <p:sp>
        <p:nvSpPr>
          <p:cNvPr id="31" name="Google Shape;31;p5"/>
          <p:cNvSpPr txBox="1"/>
          <p:nvPr>
            <p:ph type="title"/>
          </p:nvPr>
        </p:nvSpPr>
        <p:spPr>
          <a:xfrm>
            <a:off x="457200" y="361950"/>
            <a:ext cx="8229600" cy="609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 type="body"/>
          </p:nvPr>
        </p:nvSpPr>
        <p:spPr>
          <a:xfrm>
            <a:off x="457200" y="1200150"/>
            <a:ext cx="8229600" cy="3429000"/>
          </a:xfrm>
          <a:prstGeom prst="rect">
            <a:avLst/>
          </a:prstGeom>
          <a:noFill/>
          <a:ln>
            <a:noFill/>
          </a:ln>
        </p:spPr>
        <p:txBody>
          <a:bodyPr anchorCtr="0" anchor="t" bIns="45700" lIns="91425" spcFirstLastPara="1" rIns="91425" wrap="square" tIns="45700">
            <a:noAutofit/>
          </a:bodyPr>
          <a:lstStyle>
            <a:lvl1pPr indent="-228600" lvl="0" marL="457200" algn="l">
              <a:spcBef>
                <a:spcPts val="600"/>
              </a:spcBef>
              <a:spcAft>
                <a:spcPts val="0"/>
              </a:spcAft>
              <a:buSzPts val="1400"/>
              <a:buNone/>
              <a:defRPr/>
            </a:lvl1pPr>
            <a:lvl2pPr indent="-354330" lvl="1" marL="914400" algn="l">
              <a:spcBef>
                <a:spcPts val="600"/>
              </a:spcBef>
              <a:spcAft>
                <a:spcPts val="0"/>
              </a:spcAft>
              <a:buClr>
                <a:schemeClr val="dk1"/>
              </a:buClr>
              <a:buSzPts val="1980"/>
              <a:buChar char="•"/>
              <a:defRPr/>
            </a:lvl2pPr>
            <a:lvl3pPr indent="-354330" lvl="2" marL="1371600" algn="l">
              <a:spcBef>
                <a:spcPts val="600"/>
              </a:spcBef>
              <a:spcAft>
                <a:spcPts val="0"/>
              </a:spcAft>
              <a:buClr>
                <a:schemeClr val="dk1"/>
              </a:buClr>
              <a:buSzPts val="1980"/>
              <a:buChar char="–"/>
              <a:defRPr/>
            </a:lvl3pPr>
            <a:lvl4pPr indent="-354330" lvl="3" marL="1828800" algn="l">
              <a:spcBef>
                <a:spcPts val="600"/>
              </a:spcBef>
              <a:spcAft>
                <a:spcPts val="0"/>
              </a:spcAft>
              <a:buClr>
                <a:schemeClr val="dk1"/>
              </a:buClr>
              <a:buSzPts val="1980"/>
              <a:buChar char="•"/>
              <a:defRPr/>
            </a:lvl4pPr>
            <a:lvl5pPr indent="-354329" lvl="4" marL="2286000" algn="l">
              <a:spcBef>
                <a:spcPts val="600"/>
              </a:spcBef>
              <a:spcAft>
                <a:spcPts val="0"/>
              </a:spcAft>
              <a:buClr>
                <a:schemeClr val="dk1"/>
              </a:buClr>
              <a:buSzPts val="198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p:cSld name="2 Column">
    <p:spTree>
      <p:nvGrpSpPr>
        <p:cNvPr id="33" name="Shape 33"/>
        <p:cNvGrpSpPr/>
        <p:nvPr/>
      </p:nvGrpSpPr>
      <p:grpSpPr>
        <a:xfrm>
          <a:off x="0" y="0"/>
          <a:ext cx="0" cy="0"/>
          <a:chOff x="0" y="0"/>
          <a:chExt cx="0" cy="0"/>
        </a:xfrm>
      </p:grpSpPr>
      <p:sp>
        <p:nvSpPr>
          <p:cNvPr id="34" name="Google Shape;34;p6"/>
          <p:cNvSpPr txBox="1"/>
          <p:nvPr>
            <p:ph type="title"/>
          </p:nvPr>
        </p:nvSpPr>
        <p:spPr>
          <a:xfrm>
            <a:off x="457200" y="361950"/>
            <a:ext cx="8229600" cy="609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6"/>
          <p:cNvSpPr txBox="1"/>
          <p:nvPr>
            <p:ph idx="1" type="body"/>
          </p:nvPr>
        </p:nvSpPr>
        <p:spPr>
          <a:xfrm>
            <a:off x="457200" y="1200150"/>
            <a:ext cx="3962400" cy="3429000"/>
          </a:xfrm>
          <a:prstGeom prst="rect">
            <a:avLst/>
          </a:prstGeom>
          <a:noFill/>
          <a:ln>
            <a:noFill/>
          </a:ln>
        </p:spPr>
        <p:txBody>
          <a:bodyPr anchorCtr="0" anchor="t" bIns="45700" lIns="91425" spcFirstLastPara="1" rIns="91425" wrap="square" tIns="45700">
            <a:noAutofit/>
          </a:bodyPr>
          <a:lstStyle>
            <a:lvl1pPr indent="-228600" lvl="0" marL="457200" algn="l">
              <a:spcBef>
                <a:spcPts val="600"/>
              </a:spcBef>
              <a:spcAft>
                <a:spcPts val="0"/>
              </a:spcAft>
              <a:buSzPts val="1400"/>
              <a:buNone/>
              <a:defRPr/>
            </a:lvl1pPr>
            <a:lvl2pPr indent="-354330" lvl="1" marL="914400" algn="l">
              <a:spcBef>
                <a:spcPts val="600"/>
              </a:spcBef>
              <a:spcAft>
                <a:spcPts val="0"/>
              </a:spcAft>
              <a:buClr>
                <a:schemeClr val="dk1"/>
              </a:buClr>
              <a:buSzPts val="1980"/>
              <a:buChar char="•"/>
              <a:defRPr/>
            </a:lvl2pPr>
            <a:lvl3pPr indent="-354330" lvl="2" marL="1371600" algn="l">
              <a:spcBef>
                <a:spcPts val="600"/>
              </a:spcBef>
              <a:spcAft>
                <a:spcPts val="0"/>
              </a:spcAft>
              <a:buClr>
                <a:schemeClr val="dk1"/>
              </a:buClr>
              <a:buSzPts val="1980"/>
              <a:buChar char="–"/>
              <a:defRPr/>
            </a:lvl3pPr>
            <a:lvl4pPr indent="-354330" lvl="3" marL="1828800" algn="l">
              <a:spcBef>
                <a:spcPts val="600"/>
              </a:spcBef>
              <a:spcAft>
                <a:spcPts val="0"/>
              </a:spcAft>
              <a:buClr>
                <a:schemeClr val="dk1"/>
              </a:buClr>
              <a:buSzPts val="1980"/>
              <a:buChar char="•"/>
              <a:defRPr/>
            </a:lvl4pPr>
            <a:lvl5pPr indent="-354329" lvl="4" marL="2286000" algn="l">
              <a:spcBef>
                <a:spcPts val="600"/>
              </a:spcBef>
              <a:spcAft>
                <a:spcPts val="0"/>
              </a:spcAft>
              <a:buClr>
                <a:schemeClr val="dk1"/>
              </a:buClr>
              <a:buSzPts val="198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 name="Google Shape;36;p6"/>
          <p:cNvSpPr txBox="1"/>
          <p:nvPr>
            <p:ph idx="2" type="body"/>
          </p:nvPr>
        </p:nvSpPr>
        <p:spPr>
          <a:xfrm>
            <a:off x="4727448" y="1212300"/>
            <a:ext cx="3959352" cy="3429000"/>
          </a:xfrm>
          <a:prstGeom prst="rect">
            <a:avLst/>
          </a:prstGeom>
          <a:noFill/>
          <a:ln>
            <a:noFill/>
          </a:ln>
        </p:spPr>
        <p:txBody>
          <a:bodyPr anchorCtr="0" anchor="t" bIns="45700" lIns="91425" spcFirstLastPara="1" rIns="91425" wrap="square" tIns="45700">
            <a:noAutofit/>
          </a:bodyPr>
          <a:lstStyle>
            <a:lvl1pPr indent="-228600" lvl="0" marL="457200" algn="l">
              <a:spcBef>
                <a:spcPts val="600"/>
              </a:spcBef>
              <a:spcAft>
                <a:spcPts val="0"/>
              </a:spcAft>
              <a:buSzPts val="1400"/>
              <a:buNone/>
              <a:defRPr/>
            </a:lvl1pPr>
            <a:lvl2pPr indent="-354330" lvl="1" marL="914400" algn="l">
              <a:spcBef>
                <a:spcPts val="600"/>
              </a:spcBef>
              <a:spcAft>
                <a:spcPts val="0"/>
              </a:spcAft>
              <a:buClr>
                <a:schemeClr val="dk1"/>
              </a:buClr>
              <a:buSzPts val="1980"/>
              <a:buChar char="•"/>
              <a:defRPr/>
            </a:lvl2pPr>
            <a:lvl3pPr indent="-354330" lvl="2" marL="1371600" algn="l">
              <a:spcBef>
                <a:spcPts val="600"/>
              </a:spcBef>
              <a:spcAft>
                <a:spcPts val="0"/>
              </a:spcAft>
              <a:buClr>
                <a:schemeClr val="dk1"/>
              </a:buClr>
              <a:buSzPts val="1980"/>
              <a:buChar char="–"/>
              <a:defRPr/>
            </a:lvl3pPr>
            <a:lvl4pPr indent="-354330" lvl="3" marL="1828800" algn="l">
              <a:spcBef>
                <a:spcPts val="600"/>
              </a:spcBef>
              <a:spcAft>
                <a:spcPts val="0"/>
              </a:spcAft>
              <a:buClr>
                <a:schemeClr val="dk1"/>
              </a:buClr>
              <a:buSzPts val="1980"/>
              <a:buChar char="•"/>
              <a:defRPr/>
            </a:lvl4pPr>
            <a:lvl5pPr indent="-354329" lvl="4" marL="2286000" algn="l">
              <a:spcBef>
                <a:spcPts val="600"/>
              </a:spcBef>
              <a:spcAft>
                <a:spcPts val="0"/>
              </a:spcAft>
              <a:buClr>
                <a:schemeClr val="dk1"/>
              </a:buClr>
              <a:buSzPts val="198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37" name="Shape 37"/>
        <p:cNvGrpSpPr/>
        <p:nvPr/>
      </p:nvGrpSpPr>
      <p:grpSpPr>
        <a:xfrm>
          <a:off x="0" y="0"/>
          <a:ext cx="0" cy="0"/>
          <a:chOff x="0" y="0"/>
          <a:chExt cx="0" cy="0"/>
        </a:xfrm>
      </p:grpSpPr>
      <p:sp>
        <p:nvSpPr>
          <p:cNvPr id="38" name="Google Shape;38;p7"/>
          <p:cNvSpPr txBox="1"/>
          <p:nvPr>
            <p:ph type="title"/>
          </p:nvPr>
        </p:nvSpPr>
        <p:spPr>
          <a:xfrm>
            <a:off x="457200" y="361950"/>
            <a:ext cx="8229600" cy="609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7"/>
          <p:cNvSpPr txBox="1"/>
          <p:nvPr>
            <p:ph idx="1" type="body"/>
          </p:nvPr>
        </p:nvSpPr>
        <p:spPr>
          <a:xfrm>
            <a:off x="457200" y="1200150"/>
            <a:ext cx="2590800" cy="3429000"/>
          </a:xfrm>
          <a:prstGeom prst="rect">
            <a:avLst/>
          </a:prstGeom>
          <a:noFill/>
          <a:ln>
            <a:noFill/>
          </a:ln>
        </p:spPr>
        <p:txBody>
          <a:bodyPr anchorCtr="0" anchor="t" bIns="45700" lIns="91425" spcFirstLastPara="1" rIns="91425" wrap="square" tIns="45700">
            <a:noAutofit/>
          </a:bodyPr>
          <a:lstStyle>
            <a:lvl1pPr indent="-228600" lvl="0" marL="457200" algn="l">
              <a:spcBef>
                <a:spcPts val="600"/>
              </a:spcBef>
              <a:spcAft>
                <a:spcPts val="0"/>
              </a:spcAft>
              <a:buSzPts val="1400"/>
              <a:buNone/>
              <a:defRPr/>
            </a:lvl1pPr>
            <a:lvl2pPr indent="-354330" lvl="1" marL="914400" algn="l">
              <a:spcBef>
                <a:spcPts val="600"/>
              </a:spcBef>
              <a:spcAft>
                <a:spcPts val="0"/>
              </a:spcAft>
              <a:buClr>
                <a:schemeClr val="dk1"/>
              </a:buClr>
              <a:buSzPts val="1980"/>
              <a:buChar char="•"/>
              <a:defRPr/>
            </a:lvl2pPr>
            <a:lvl3pPr indent="-354330" lvl="2" marL="1371600" algn="l">
              <a:spcBef>
                <a:spcPts val="600"/>
              </a:spcBef>
              <a:spcAft>
                <a:spcPts val="0"/>
              </a:spcAft>
              <a:buClr>
                <a:schemeClr val="dk1"/>
              </a:buClr>
              <a:buSzPts val="1980"/>
              <a:buChar char="–"/>
              <a:defRPr/>
            </a:lvl3pPr>
            <a:lvl4pPr indent="-354330" lvl="3" marL="1828800" algn="l">
              <a:spcBef>
                <a:spcPts val="600"/>
              </a:spcBef>
              <a:spcAft>
                <a:spcPts val="0"/>
              </a:spcAft>
              <a:buClr>
                <a:schemeClr val="dk1"/>
              </a:buClr>
              <a:buSzPts val="1980"/>
              <a:buChar char="•"/>
              <a:defRPr/>
            </a:lvl4pPr>
            <a:lvl5pPr indent="-354329" lvl="4" marL="2286000" algn="l">
              <a:spcBef>
                <a:spcPts val="600"/>
              </a:spcBef>
              <a:spcAft>
                <a:spcPts val="0"/>
              </a:spcAft>
              <a:buClr>
                <a:schemeClr val="dk1"/>
              </a:buClr>
              <a:buSzPts val="198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0" name="Google Shape;40;p7"/>
          <p:cNvSpPr txBox="1"/>
          <p:nvPr>
            <p:ph idx="2" type="body"/>
          </p:nvPr>
        </p:nvSpPr>
        <p:spPr>
          <a:xfrm>
            <a:off x="3276600" y="1200150"/>
            <a:ext cx="2590800" cy="3429000"/>
          </a:xfrm>
          <a:prstGeom prst="rect">
            <a:avLst/>
          </a:prstGeom>
          <a:noFill/>
          <a:ln>
            <a:noFill/>
          </a:ln>
        </p:spPr>
        <p:txBody>
          <a:bodyPr anchorCtr="0" anchor="t" bIns="45700" lIns="91425" spcFirstLastPara="1" rIns="91425" wrap="square" tIns="45700">
            <a:noAutofit/>
          </a:bodyPr>
          <a:lstStyle>
            <a:lvl1pPr indent="-228600" lvl="0" marL="457200" algn="l">
              <a:spcBef>
                <a:spcPts val="600"/>
              </a:spcBef>
              <a:spcAft>
                <a:spcPts val="0"/>
              </a:spcAft>
              <a:buSzPts val="1400"/>
              <a:buNone/>
              <a:defRPr/>
            </a:lvl1pPr>
            <a:lvl2pPr indent="-354330" lvl="1" marL="914400" algn="l">
              <a:spcBef>
                <a:spcPts val="600"/>
              </a:spcBef>
              <a:spcAft>
                <a:spcPts val="0"/>
              </a:spcAft>
              <a:buClr>
                <a:schemeClr val="dk1"/>
              </a:buClr>
              <a:buSzPts val="1980"/>
              <a:buChar char="•"/>
              <a:defRPr/>
            </a:lvl2pPr>
            <a:lvl3pPr indent="-354330" lvl="2" marL="1371600" algn="l">
              <a:spcBef>
                <a:spcPts val="600"/>
              </a:spcBef>
              <a:spcAft>
                <a:spcPts val="0"/>
              </a:spcAft>
              <a:buClr>
                <a:schemeClr val="dk1"/>
              </a:buClr>
              <a:buSzPts val="1980"/>
              <a:buChar char="–"/>
              <a:defRPr/>
            </a:lvl3pPr>
            <a:lvl4pPr indent="-354330" lvl="3" marL="1828800" algn="l">
              <a:spcBef>
                <a:spcPts val="600"/>
              </a:spcBef>
              <a:spcAft>
                <a:spcPts val="0"/>
              </a:spcAft>
              <a:buClr>
                <a:schemeClr val="dk1"/>
              </a:buClr>
              <a:buSzPts val="1980"/>
              <a:buChar char="•"/>
              <a:defRPr/>
            </a:lvl4pPr>
            <a:lvl5pPr indent="-354329" lvl="4" marL="2286000" algn="l">
              <a:spcBef>
                <a:spcPts val="600"/>
              </a:spcBef>
              <a:spcAft>
                <a:spcPts val="0"/>
              </a:spcAft>
              <a:buClr>
                <a:schemeClr val="dk1"/>
              </a:buClr>
              <a:buSzPts val="198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 name="Google Shape;41;p7"/>
          <p:cNvSpPr txBox="1"/>
          <p:nvPr>
            <p:ph idx="3" type="body"/>
          </p:nvPr>
        </p:nvSpPr>
        <p:spPr>
          <a:xfrm>
            <a:off x="6096000" y="1200150"/>
            <a:ext cx="2590800" cy="3429000"/>
          </a:xfrm>
          <a:prstGeom prst="rect">
            <a:avLst/>
          </a:prstGeom>
          <a:noFill/>
          <a:ln>
            <a:noFill/>
          </a:ln>
        </p:spPr>
        <p:txBody>
          <a:bodyPr anchorCtr="0" anchor="t" bIns="45700" lIns="91425" spcFirstLastPara="1" rIns="91425" wrap="square" tIns="45700">
            <a:noAutofit/>
          </a:bodyPr>
          <a:lstStyle>
            <a:lvl1pPr indent="-228600" lvl="0" marL="457200" algn="l">
              <a:spcBef>
                <a:spcPts val="600"/>
              </a:spcBef>
              <a:spcAft>
                <a:spcPts val="0"/>
              </a:spcAft>
              <a:buSzPts val="1400"/>
              <a:buNone/>
              <a:defRPr/>
            </a:lvl1pPr>
            <a:lvl2pPr indent="-354330" lvl="1" marL="914400" algn="l">
              <a:spcBef>
                <a:spcPts val="600"/>
              </a:spcBef>
              <a:spcAft>
                <a:spcPts val="0"/>
              </a:spcAft>
              <a:buClr>
                <a:schemeClr val="dk1"/>
              </a:buClr>
              <a:buSzPts val="1980"/>
              <a:buChar char="•"/>
              <a:defRPr/>
            </a:lvl2pPr>
            <a:lvl3pPr indent="-354330" lvl="2" marL="1371600" algn="l">
              <a:spcBef>
                <a:spcPts val="600"/>
              </a:spcBef>
              <a:spcAft>
                <a:spcPts val="0"/>
              </a:spcAft>
              <a:buClr>
                <a:schemeClr val="dk1"/>
              </a:buClr>
              <a:buSzPts val="1980"/>
              <a:buChar char="–"/>
              <a:defRPr/>
            </a:lvl3pPr>
            <a:lvl4pPr indent="-354330" lvl="3" marL="1828800" algn="l">
              <a:spcBef>
                <a:spcPts val="600"/>
              </a:spcBef>
              <a:spcAft>
                <a:spcPts val="0"/>
              </a:spcAft>
              <a:buClr>
                <a:schemeClr val="dk1"/>
              </a:buClr>
              <a:buSzPts val="1980"/>
              <a:buChar char="•"/>
              <a:defRPr/>
            </a:lvl4pPr>
            <a:lvl5pPr indent="-354329" lvl="4" marL="2286000" algn="l">
              <a:spcBef>
                <a:spcPts val="600"/>
              </a:spcBef>
              <a:spcAft>
                <a:spcPts val="0"/>
              </a:spcAft>
              <a:buClr>
                <a:schemeClr val="dk1"/>
              </a:buClr>
              <a:buSzPts val="198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
  <p:cSld name="4 Column">
    <p:spTree>
      <p:nvGrpSpPr>
        <p:cNvPr id="42" name="Shape 42"/>
        <p:cNvGrpSpPr/>
        <p:nvPr/>
      </p:nvGrpSpPr>
      <p:grpSpPr>
        <a:xfrm>
          <a:off x="0" y="0"/>
          <a:ext cx="0" cy="0"/>
          <a:chOff x="0" y="0"/>
          <a:chExt cx="0" cy="0"/>
        </a:xfrm>
      </p:grpSpPr>
      <p:sp>
        <p:nvSpPr>
          <p:cNvPr id="43" name="Google Shape;43;p8"/>
          <p:cNvSpPr txBox="1"/>
          <p:nvPr>
            <p:ph type="title"/>
          </p:nvPr>
        </p:nvSpPr>
        <p:spPr>
          <a:xfrm>
            <a:off x="457200" y="361950"/>
            <a:ext cx="8229600" cy="609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8"/>
          <p:cNvSpPr txBox="1"/>
          <p:nvPr>
            <p:ph idx="1" type="body"/>
          </p:nvPr>
        </p:nvSpPr>
        <p:spPr>
          <a:xfrm>
            <a:off x="457200" y="1200150"/>
            <a:ext cx="1905000" cy="3429000"/>
          </a:xfrm>
          <a:prstGeom prst="rect">
            <a:avLst/>
          </a:prstGeom>
          <a:noFill/>
          <a:ln>
            <a:noFill/>
          </a:ln>
        </p:spPr>
        <p:txBody>
          <a:bodyPr anchorCtr="0" anchor="t" bIns="45700" lIns="91425" spcFirstLastPara="1" rIns="91425" wrap="square" tIns="45700">
            <a:noAutofit/>
          </a:bodyPr>
          <a:lstStyle>
            <a:lvl1pPr indent="-228600" lvl="0" marL="457200" algn="l">
              <a:spcBef>
                <a:spcPts val="600"/>
              </a:spcBef>
              <a:spcAft>
                <a:spcPts val="0"/>
              </a:spcAft>
              <a:buSzPts val="1400"/>
              <a:buNone/>
              <a:defRPr/>
            </a:lvl1pPr>
            <a:lvl2pPr indent="-354330" lvl="1" marL="914400" algn="l">
              <a:spcBef>
                <a:spcPts val="600"/>
              </a:spcBef>
              <a:spcAft>
                <a:spcPts val="0"/>
              </a:spcAft>
              <a:buClr>
                <a:schemeClr val="dk1"/>
              </a:buClr>
              <a:buSzPts val="1980"/>
              <a:buChar char="•"/>
              <a:defRPr/>
            </a:lvl2pPr>
            <a:lvl3pPr indent="-354330" lvl="2" marL="1371600" algn="l">
              <a:spcBef>
                <a:spcPts val="600"/>
              </a:spcBef>
              <a:spcAft>
                <a:spcPts val="0"/>
              </a:spcAft>
              <a:buClr>
                <a:schemeClr val="dk1"/>
              </a:buClr>
              <a:buSzPts val="1980"/>
              <a:buChar char="–"/>
              <a:defRPr/>
            </a:lvl3pPr>
            <a:lvl4pPr indent="-354330" lvl="3" marL="1828800" algn="l">
              <a:spcBef>
                <a:spcPts val="600"/>
              </a:spcBef>
              <a:spcAft>
                <a:spcPts val="0"/>
              </a:spcAft>
              <a:buClr>
                <a:schemeClr val="dk1"/>
              </a:buClr>
              <a:buSzPts val="1980"/>
              <a:buChar char="•"/>
              <a:defRPr/>
            </a:lvl4pPr>
            <a:lvl5pPr indent="-354329" lvl="4" marL="2286000" algn="l">
              <a:spcBef>
                <a:spcPts val="600"/>
              </a:spcBef>
              <a:spcAft>
                <a:spcPts val="0"/>
              </a:spcAft>
              <a:buClr>
                <a:schemeClr val="dk1"/>
              </a:buClr>
              <a:buSzPts val="198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5" name="Google Shape;45;p8"/>
          <p:cNvSpPr txBox="1"/>
          <p:nvPr>
            <p:ph idx="2" type="body"/>
          </p:nvPr>
        </p:nvSpPr>
        <p:spPr>
          <a:xfrm>
            <a:off x="2565400" y="1200150"/>
            <a:ext cx="1905000" cy="3429000"/>
          </a:xfrm>
          <a:prstGeom prst="rect">
            <a:avLst/>
          </a:prstGeom>
          <a:noFill/>
          <a:ln>
            <a:noFill/>
          </a:ln>
        </p:spPr>
        <p:txBody>
          <a:bodyPr anchorCtr="0" anchor="t" bIns="45700" lIns="91425" spcFirstLastPara="1" rIns="91425" wrap="square" tIns="45700">
            <a:noAutofit/>
          </a:bodyPr>
          <a:lstStyle>
            <a:lvl1pPr indent="-228600" lvl="0" marL="457200" algn="l">
              <a:spcBef>
                <a:spcPts val="600"/>
              </a:spcBef>
              <a:spcAft>
                <a:spcPts val="0"/>
              </a:spcAft>
              <a:buSzPts val="1400"/>
              <a:buNone/>
              <a:defRPr/>
            </a:lvl1pPr>
            <a:lvl2pPr indent="-354330" lvl="1" marL="914400" algn="l">
              <a:spcBef>
                <a:spcPts val="600"/>
              </a:spcBef>
              <a:spcAft>
                <a:spcPts val="0"/>
              </a:spcAft>
              <a:buClr>
                <a:schemeClr val="dk1"/>
              </a:buClr>
              <a:buSzPts val="1980"/>
              <a:buChar char="•"/>
              <a:defRPr/>
            </a:lvl2pPr>
            <a:lvl3pPr indent="-354330" lvl="2" marL="1371600" algn="l">
              <a:spcBef>
                <a:spcPts val="600"/>
              </a:spcBef>
              <a:spcAft>
                <a:spcPts val="0"/>
              </a:spcAft>
              <a:buClr>
                <a:schemeClr val="dk1"/>
              </a:buClr>
              <a:buSzPts val="1980"/>
              <a:buChar char="–"/>
              <a:defRPr/>
            </a:lvl3pPr>
            <a:lvl4pPr indent="-354330" lvl="3" marL="1828800" algn="l">
              <a:spcBef>
                <a:spcPts val="600"/>
              </a:spcBef>
              <a:spcAft>
                <a:spcPts val="0"/>
              </a:spcAft>
              <a:buClr>
                <a:schemeClr val="dk1"/>
              </a:buClr>
              <a:buSzPts val="1980"/>
              <a:buChar char="•"/>
              <a:defRPr/>
            </a:lvl4pPr>
            <a:lvl5pPr indent="-354329" lvl="4" marL="2286000" algn="l">
              <a:spcBef>
                <a:spcPts val="600"/>
              </a:spcBef>
              <a:spcAft>
                <a:spcPts val="0"/>
              </a:spcAft>
              <a:buClr>
                <a:schemeClr val="dk1"/>
              </a:buClr>
              <a:buSzPts val="198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6" name="Google Shape;46;p8"/>
          <p:cNvSpPr txBox="1"/>
          <p:nvPr>
            <p:ph idx="3" type="body"/>
          </p:nvPr>
        </p:nvSpPr>
        <p:spPr>
          <a:xfrm>
            <a:off x="4673600" y="1200150"/>
            <a:ext cx="1905000" cy="3429000"/>
          </a:xfrm>
          <a:prstGeom prst="rect">
            <a:avLst/>
          </a:prstGeom>
          <a:noFill/>
          <a:ln>
            <a:noFill/>
          </a:ln>
        </p:spPr>
        <p:txBody>
          <a:bodyPr anchorCtr="0" anchor="t" bIns="45700" lIns="91425" spcFirstLastPara="1" rIns="91425" wrap="square" tIns="45700">
            <a:noAutofit/>
          </a:bodyPr>
          <a:lstStyle>
            <a:lvl1pPr indent="-228600" lvl="0" marL="457200" algn="l">
              <a:spcBef>
                <a:spcPts val="600"/>
              </a:spcBef>
              <a:spcAft>
                <a:spcPts val="0"/>
              </a:spcAft>
              <a:buSzPts val="1400"/>
              <a:buNone/>
              <a:defRPr/>
            </a:lvl1pPr>
            <a:lvl2pPr indent="-354330" lvl="1" marL="914400" algn="l">
              <a:spcBef>
                <a:spcPts val="600"/>
              </a:spcBef>
              <a:spcAft>
                <a:spcPts val="0"/>
              </a:spcAft>
              <a:buClr>
                <a:schemeClr val="dk1"/>
              </a:buClr>
              <a:buSzPts val="1980"/>
              <a:buChar char="•"/>
              <a:defRPr/>
            </a:lvl2pPr>
            <a:lvl3pPr indent="-354330" lvl="2" marL="1371600" algn="l">
              <a:spcBef>
                <a:spcPts val="600"/>
              </a:spcBef>
              <a:spcAft>
                <a:spcPts val="0"/>
              </a:spcAft>
              <a:buClr>
                <a:schemeClr val="dk1"/>
              </a:buClr>
              <a:buSzPts val="1980"/>
              <a:buChar char="–"/>
              <a:defRPr/>
            </a:lvl3pPr>
            <a:lvl4pPr indent="-354330" lvl="3" marL="1828800" algn="l">
              <a:spcBef>
                <a:spcPts val="600"/>
              </a:spcBef>
              <a:spcAft>
                <a:spcPts val="0"/>
              </a:spcAft>
              <a:buClr>
                <a:schemeClr val="dk1"/>
              </a:buClr>
              <a:buSzPts val="1980"/>
              <a:buChar char="•"/>
              <a:defRPr/>
            </a:lvl4pPr>
            <a:lvl5pPr indent="-354329" lvl="4" marL="2286000" algn="l">
              <a:spcBef>
                <a:spcPts val="600"/>
              </a:spcBef>
              <a:spcAft>
                <a:spcPts val="0"/>
              </a:spcAft>
              <a:buClr>
                <a:schemeClr val="dk1"/>
              </a:buClr>
              <a:buSzPts val="198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7" name="Google Shape;47;p8"/>
          <p:cNvSpPr txBox="1"/>
          <p:nvPr>
            <p:ph idx="4" type="body"/>
          </p:nvPr>
        </p:nvSpPr>
        <p:spPr>
          <a:xfrm>
            <a:off x="6781800" y="1200150"/>
            <a:ext cx="1905000" cy="3429000"/>
          </a:xfrm>
          <a:prstGeom prst="rect">
            <a:avLst/>
          </a:prstGeom>
          <a:noFill/>
          <a:ln>
            <a:noFill/>
          </a:ln>
        </p:spPr>
        <p:txBody>
          <a:bodyPr anchorCtr="0" anchor="t" bIns="45700" lIns="91425" spcFirstLastPara="1" rIns="91425" wrap="square" tIns="45700">
            <a:noAutofit/>
          </a:bodyPr>
          <a:lstStyle>
            <a:lvl1pPr indent="-228600" lvl="0" marL="457200" algn="l">
              <a:spcBef>
                <a:spcPts val="600"/>
              </a:spcBef>
              <a:spcAft>
                <a:spcPts val="0"/>
              </a:spcAft>
              <a:buSzPts val="1400"/>
              <a:buNone/>
              <a:defRPr/>
            </a:lvl1pPr>
            <a:lvl2pPr indent="-354330" lvl="1" marL="914400" algn="l">
              <a:spcBef>
                <a:spcPts val="600"/>
              </a:spcBef>
              <a:spcAft>
                <a:spcPts val="0"/>
              </a:spcAft>
              <a:buClr>
                <a:schemeClr val="dk1"/>
              </a:buClr>
              <a:buSzPts val="1980"/>
              <a:buChar char="•"/>
              <a:defRPr/>
            </a:lvl2pPr>
            <a:lvl3pPr indent="-354330" lvl="2" marL="1371600" algn="l">
              <a:spcBef>
                <a:spcPts val="600"/>
              </a:spcBef>
              <a:spcAft>
                <a:spcPts val="0"/>
              </a:spcAft>
              <a:buClr>
                <a:schemeClr val="dk1"/>
              </a:buClr>
              <a:buSzPts val="1980"/>
              <a:buChar char="–"/>
              <a:defRPr/>
            </a:lvl3pPr>
            <a:lvl4pPr indent="-354330" lvl="3" marL="1828800" algn="l">
              <a:spcBef>
                <a:spcPts val="600"/>
              </a:spcBef>
              <a:spcAft>
                <a:spcPts val="0"/>
              </a:spcAft>
              <a:buClr>
                <a:schemeClr val="dk1"/>
              </a:buClr>
              <a:buSzPts val="1980"/>
              <a:buChar char="•"/>
              <a:defRPr/>
            </a:lvl4pPr>
            <a:lvl5pPr indent="-354329" lvl="4" marL="2286000" algn="l">
              <a:spcBef>
                <a:spcPts val="600"/>
              </a:spcBef>
              <a:spcAft>
                <a:spcPts val="0"/>
              </a:spcAft>
              <a:buClr>
                <a:schemeClr val="dk1"/>
              </a:buClr>
              <a:buSzPts val="198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10" Type="http://schemas.openxmlformats.org/officeDocument/2006/relationships/theme" Target="../theme/theme1.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_Plaid-Digital_FINAL-NEW.png" id="10" name="Google Shape;10;p1"/>
          <p:cNvPicPr preferRelativeResize="0"/>
          <p:nvPr/>
        </p:nvPicPr>
        <p:blipFill rotWithShape="1">
          <a:blip r:embed="rId1">
            <a:alphaModFix/>
          </a:blip>
          <a:srcRect b="2893" l="59550" r="39888" t="20875"/>
          <a:stretch/>
        </p:blipFill>
        <p:spPr>
          <a:xfrm rot="5400000">
            <a:off x="3798887" y="1046163"/>
            <a:ext cx="60325" cy="7658100"/>
          </a:xfrm>
          <a:prstGeom prst="rect">
            <a:avLst/>
          </a:prstGeom>
          <a:noFill/>
          <a:ln>
            <a:noFill/>
          </a:ln>
        </p:spPr>
      </p:pic>
      <p:pic>
        <p:nvPicPr>
          <p:cNvPr descr="_Plaid-Digital_FINAL-NEW.png" id="11" name="Google Shape;11;p1"/>
          <p:cNvPicPr preferRelativeResize="0"/>
          <p:nvPr/>
        </p:nvPicPr>
        <p:blipFill rotWithShape="1">
          <a:blip r:embed="rId1">
            <a:alphaModFix/>
          </a:blip>
          <a:srcRect b="2893" l="59550" r="39888" t="20875"/>
          <a:stretch/>
        </p:blipFill>
        <p:spPr>
          <a:xfrm rot="5400000">
            <a:off x="3798887" y="1046163"/>
            <a:ext cx="60325" cy="7658100"/>
          </a:xfrm>
          <a:prstGeom prst="rect">
            <a:avLst/>
          </a:prstGeom>
          <a:noFill/>
          <a:ln>
            <a:noFill/>
          </a:ln>
        </p:spPr>
      </p:pic>
      <p:sp>
        <p:nvSpPr>
          <p:cNvPr id="12" name="Google Shape;12;p1"/>
          <p:cNvSpPr txBox="1"/>
          <p:nvPr>
            <p:ph type="title"/>
          </p:nvPr>
        </p:nvSpPr>
        <p:spPr>
          <a:xfrm>
            <a:off x="457200" y="361950"/>
            <a:ext cx="8229600" cy="6096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2400" u="none" cap="none" strike="noStrike">
                <a:solidFill>
                  <a:schemeClr val="dk1"/>
                </a:solidFill>
                <a:latin typeface="Open Sans"/>
                <a:ea typeface="Open Sans"/>
                <a:cs typeface="Open Sans"/>
                <a:sym typeface="Open Sans"/>
              </a:defRPr>
            </a:lvl1pPr>
            <a:lvl2pPr lvl="1" marR="0" rtl="0" algn="l">
              <a:spcBef>
                <a:spcPts val="0"/>
              </a:spcBef>
              <a:spcAft>
                <a:spcPts val="0"/>
              </a:spcAft>
              <a:buSzPts val="1400"/>
              <a:buNone/>
              <a:defRPr b="1" i="0" sz="2400" u="none" cap="none" strike="noStrike">
                <a:solidFill>
                  <a:schemeClr val="dk1"/>
                </a:solidFill>
                <a:latin typeface="Open Sans"/>
                <a:ea typeface="Open Sans"/>
                <a:cs typeface="Open Sans"/>
                <a:sym typeface="Open Sans"/>
              </a:defRPr>
            </a:lvl2pPr>
            <a:lvl3pPr lvl="2" marR="0" rtl="0" algn="l">
              <a:spcBef>
                <a:spcPts val="0"/>
              </a:spcBef>
              <a:spcAft>
                <a:spcPts val="0"/>
              </a:spcAft>
              <a:buSzPts val="1400"/>
              <a:buNone/>
              <a:defRPr b="1" i="0" sz="2400" u="none" cap="none" strike="noStrike">
                <a:solidFill>
                  <a:schemeClr val="dk1"/>
                </a:solidFill>
                <a:latin typeface="Open Sans"/>
                <a:ea typeface="Open Sans"/>
                <a:cs typeface="Open Sans"/>
                <a:sym typeface="Open Sans"/>
              </a:defRPr>
            </a:lvl3pPr>
            <a:lvl4pPr lvl="3" marR="0" rtl="0" algn="l">
              <a:spcBef>
                <a:spcPts val="0"/>
              </a:spcBef>
              <a:spcAft>
                <a:spcPts val="0"/>
              </a:spcAft>
              <a:buSzPts val="1400"/>
              <a:buNone/>
              <a:defRPr b="1" i="0" sz="2400" u="none" cap="none" strike="noStrike">
                <a:solidFill>
                  <a:schemeClr val="dk1"/>
                </a:solidFill>
                <a:latin typeface="Open Sans"/>
                <a:ea typeface="Open Sans"/>
                <a:cs typeface="Open Sans"/>
                <a:sym typeface="Open Sans"/>
              </a:defRPr>
            </a:lvl4pPr>
            <a:lvl5pPr lvl="4" marR="0" rtl="0" algn="l">
              <a:spcBef>
                <a:spcPts val="0"/>
              </a:spcBef>
              <a:spcAft>
                <a:spcPts val="0"/>
              </a:spcAft>
              <a:buSzPts val="1400"/>
              <a:buNone/>
              <a:defRPr b="1" i="0" sz="2400" u="none" cap="none" strike="noStrike">
                <a:solidFill>
                  <a:schemeClr val="dk1"/>
                </a:solidFill>
                <a:latin typeface="Open Sans"/>
                <a:ea typeface="Open Sans"/>
                <a:cs typeface="Open Sans"/>
                <a:sym typeface="Open Sans"/>
              </a:defRPr>
            </a:lvl5pPr>
            <a:lvl6pPr lvl="5" marR="0" rtl="0" algn="l">
              <a:spcBef>
                <a:spcPts val="0"/>
              </a:spcBef>
              <a:spcAft>
                <a:spcPts val="0"/>
              </a:spcAft>
              <a:buSzPts val="1400"/>
              <a:buNone/>
              <a:defRPr b="0" i="0" sz="4200" u="none" cap="none" strike="noStrike">
                <a:solidFill>
                  <a:schemeClr val="dk2"/>
                </a:solidFill>
                <a:latin typeface="Times"/>
                <a:ea typeface="Times"/>
                <a:cs typeface="Times"/>
                <a:sym typeface="Times"/>
              </a:defRPr>
            </a:lvl6pPr>
            <a:lvl7pPr lvl="6" marR="0" rtl="0" algn="l">
              <a:spcBef>
                <a:spcPts val="0"/>
              </a:spcBef>
              <a:spcAft>
                <a:spcPts val="0"/>
              </a:spcAft>
              <a:buSzPts val="1400"/>
              <a:buNone/>
              <a:defRPr b="0" i="0" sz="4200" u="none" cap="none" strike="noStrike">
                <a:solidFill>
                  <a:schemeClr val="dk2"/>
                </a:solidFill>
                <a:latin typeface="Times"/>
                <a:ea typeface="Times"/>
                <a:cs typeface="Times"/>
                <a:sym typeface="Times"/>
              </a:defRPr>
            </a:lvl7pPr>
            <a:lvl8pPr lvl="7" marR="0" rtl="0" algn="l">
              <a:spcBef>
                <a:spcPts val="0"/>
              </a:spcBef>
              <a:spcAft>
                <a:spcPts val="0"/>
              </a:spcAft>
              <a:buSzPts val="1400"/>
              <a:buNone/>
              <a:defRPr b="0" i="0" sz="4200" u="none" cap="none" strike="noStrike">
                <a:solidFill>
                  <a:schemeClr val="dk2"/>
                </a:solidFill>
                <a:latin typeface="Times"/>
                <a:ea typeface="Times"/>
                <a:cs typeface="Times"/>
                <a:sym typeface="Times"/>
              </a:defRPr>
            </a:lvl8pPr>
            <a:lvl9pPr lvl="8" marR="0" rtl="0" algn="l">
              <a:spcBef>
                <a:spcPts val="0"/>
              </a:spcBef>
              <a:spcAft>
                <a:spcPts val="0"/>
              </a:spcAft>
              <a:buSzPts val="1400"/>
              <a:buNone/>
              <a:defRPr b="0" i="0" sz="4200" u="none" cap="none" strike="noStrike">
                <a:solidFill>
                  <a:schemeClr val="dk2"/>
                </a:solidFill>
                <a:latin typeface="Times"/>
                <a:ea typeface="Times"/>
                <a:cs typeface="Times"/>
                <a:sym typeface="Times"/>
              </a:defRPr>
            </a:lvl9pPr>
          </a:lstStyle>
          <a:p/>
        </p:txBody>
      </p:sp>
      <p:sp>
        <p:nvSpPr>
          <p:cNvPr id="13" name="Google Shape;13;p1"/>
          <p:cNvSpPr txBox="1"/>
          <p:nvPr>
            <p:ph idx="1" type="body"/>
          </p:nvPr>
        </p:nvSpPr>
        <p:spPr>
          <a:xfrm>
            <a:off x="457200" y="1200150"/>
            <a:ext cx="8229600" cy="35052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600"/>
              </a:spcBef>
              <a:spcAft>
                <a:spcPts val="0"/>
              </a:spcAft>
              <a:buSzPts val="1400"/>
              <a:buNone/>
              <a:defRPr b="0" i="0" sz="1400" u="none" cap="none" strike="noStrike">
                <a:solidFill>
                  <a:schemeClr val="dk1"/>
                </a:solidFill>
                <a:latin typeface="Open Sans"/>
                <a:ea typeface="Open Sans"/>
                <a:cs typeface="Open Sans"/>
                <a:sym typeface="Open Sans"/>
              </a:defRPr>
            </a:lvl1pPr>
            <a:lvl2pPr indent="-326390" lvl="1" marL="914400" marR="0" rtl="0" algn="l">
              <a:spcBef>
                <a:spcPts val="600"/>
              </a:spcBef>
              <a:spcAft>
                <a:spcPts val="0"/>
              </a:spcAft>
              <a:buClr>
                <a:schemeClr val="dk1"/>
              </a:buClr>
              <a:buSzPts val="1540"/>
              <a:buFont typeface="Arial"/>
              <a:buChar char="•"/>
              <a:defRPr b="0" i="0" sz="1400" u="none" cap="none" strike="noStrike">
                <a:solidFill>
                  <a:schemeClr val="dk1"/>
                </a:solidFill>
                <a:latin typeface="Open Sans"/>
                <a:ea typeface="Open Sans"/>
                <a:cs typeface="Open Sans"/>
                <a:sym typeface="Open Sans"/>
              </a:defRPr>
            </a:lvl2pPr>
            <a:lvl3pPr indent="-326389" lvl="2" marL="1371600" marR="0" rtl="0" algn="l">
              <a:spcBef>
                <a:spcPts val="600"/>
              </a:spcBef>
              <a:spcAft>
                <a:spcPts val="0"/>
              </a:spcAft>
              <a:buClr>
                <a:schemeClr val="dk1"/>
              </a:buClr>
              <a:buSzPts val="1540"/>
              <a:buFont typeface="Arial"/>
              <a:buChar char="–"/>
              <a:defRPr b="0" i="1" sz="1400" u="none" cap="none" strike="noStrike">
                <a:solidFill>
                  <a:schemeClr val="dk1"/>
                </a:solidFill>
                <a:latin typeface="Open Sans"/>
                <a:ea typeface="Open Sans"/>
                <a:cs typeface="Open Sans"/>
                <a:sym typeface="Open Sans"/>
              </a:defRPr>
            </a:lvl3pPr>
            <a:lvl4pPr indent="-326389" lvl="3" marL="1828800" marR="0" rtl="0" algn="l">
              <a:spcBef>
                <a:spcPts val="600"/>
              </a:spcBef>
              <a:spcAft>
                <a:spcPts val="0"/>
              </a:spcAft>
              <a:buClr>
                <a:schemeClr val="dk1"/>
              </a:buClr>
              <a:buSzPts val="1540"/>
              <a:buFont typeface="Arial"/>
              <a:buChar char="•"/>
              <a:defRPr b="0" i="0" sz="1400" u="none" cap="none" strike="noStrike">
                <a:solidFill>
                  <a:schemeClr val="dk1"/>
                </a:solidFill>
                <a:latin typeface="Open Sans"/>
                <a:ea typeface="Open Sans"/>
                <a:cs typeface="Open Sans"/>
                <a:sym typeface="Open Sans"/>
              </a:defRPr>
            </a:lvl4pPr>
            <a:lvl5pPr indent="-326389" lvl="4" marL="2286000" marR="0" rtl="0" algn="l">
              <a:spcBef>
                <a:spcPts val="600"/>
              </a:spcBef>
              <a:spcAft>
                <a:spcPts val="0"/>
              </a:spcAft>
              <a:buClr>
                <a:schemeClr val="dk1"/>
              </a:buClr>
              <a:buSzPts val="1540"/>
              <a:buFont typeface="Arial"/>
              <a:buChar char="–"/>
              <a:defRPr b="0" i="1" sz="1400" u="none" cap="none" strike="noStrike">
                <a:solidFill>
                  <a:schemeClr val="dk1"/>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14" name="Google Shape;14;p1"/>
          <p:cNvPicPr preferRelativeResize="0"/>
          <p:nvPr/>
        </p:nvPicPr>
        <p:blipFill rotWithShape="1">
          <a:blip r:embed="rId2">
            <a:alphaModFix/>
          </a:blip>
          <a:srcRect b="0" l="0" r="0" t="0"/>
          <a:stretch/>
        </p:blipFill>
        <p:spPr>
          <a:xfrm>
            <a:off x="7772400" y="4248150"/>
            <a:ext cx="1154590" cy="736392"/>
          </a:xfrm>
          <a:prstGeom prst="rect">
            <a:avLst/>
          </a:prstGeom>
          <a:noFill/>
          <a:ln>
            <a:noFill/>
          </a:ln>
        </p:spPr>
      </p:pic>
      <p:sp>
        <p:nvSpPr>
          <p:cNvPr id="15" name="Google Shape;15;p1"/>
          <p:cNvSpPr txBox="1"/>
          <p:nvPr>
            <p:ph idx="12" type="sldNum"/>
          </p:nvPr>
        </p:nvSpPr>
        <p:spPr>
          <a:xfrm>
            <a:off x="11073918" y="6400413"/>
            <a:ext cx="279883" cy="276999"/>
          </a:xfrm>
          <a:prstGeom prst="rect">
            <a:avLst/>
          </a:prstGeom>
          <a:noFill/>
          <a:ln>
            <a:noFill/>
          </a:ln>
        </p:spPr>
        <p:txBody>
          <a:bodyPr anchorCtr="0" anchor="ctr" bIns="45700" lIns="45700" spcFirstLastPara="1" rIns="45700" wrap="square" tIns="45700">
            <a:spAutoFit/>
          </a:bodyPr>
          <a:lstStyle>
            <a:lvl1pPr indent="0" lvl="0" marL="0" marR="0" rtl="0" algn="r">
              <a:spcBef>
                <a:spcPts val="0"/>
              </a:spcBef>
              <a:spcAft>
                <a:spcPts val="0"/>
              </a:spcAft>
              <a:buNone/>
              <a:defRPr b="0" i="0" sz="1200" u="none" cap="none" strike="noStrike">
                <a:solidFill>
                  <a:srgbClr val="888888"/>
                </a:solidFill>
                <a:latin typeface="Open Sans Light"/>
                <a:ea typeface="Open Sans Light"/>
                <a:cs typeface="Open Sans Light"/>
                <a:sym typeface="Open Sans Light"/>
              </a:defRPr>
            </a:lvl1pPr>
            <a:lvl2pPr indent="0" lvl="1" marL="0" marR="0" rtl="0" algn="r">
              <a:spcBef>
                <a:spcPts val="0"/>
              </a:spcBef>
              <a:spcAft>
                <a:spcPts val="0"/>
              </a:spcAft>
              <a:buNone/>
              <a:defRPr b="0" i="0" sz="1200" u="none" cap="none" strike="noStrike">
                <a:solidFill>
                  <a:srgbClr val="888888"/>
                </a:solidFill>
                <a:latin typeface="Open Sans Light"/>
                <a:ea typeface="Open Sans Light"/>
                <a:cs typeface="Open Sans Light"/>
                <a:sym typeface="Open Sans Light"/>
              </a:defRPr>
            </a:lvl2pPr>
            <a:lvl3pPr indent="0" lvl="2" marL="0" marR="0" rtl="0" algn="r">
              <a:spcBef>
                <a:spcPts val="0"/>
              </a:spcBef>
              <a:spcAft>
                <a:spcPts val="0"/>
              </a:spcAft>
              <a:buNone/>
              <a:defRPr b="0" i="0" sz="1200" u="none" cap="none" strike="noStrike">
                <a:solidFill>
                  <a:srgbClr val="888888"/>
                </a:solidFill>
                <a:latin typeface="Open Sans Light"/>
                <a:ea typeface="Open Sans Light"/>
                <a:cs typeface="Open Sans Light"/>
                <a:sym typeface="Open Sans Light"/>
              </a:defRPr>
            </a:lvl3pPr>
            <a:lvl4pPr indent="0" lvl="3" marL="0" marR="0" rtl="0" algn="r">
              <a:spcBef>
                <a:spcPts val="0"/>
              </a:spcBef>
              <a:spcAft>
                <a:spcPts val="0"/>
              </a:spcAft>
              <a:buNone/>
              <a:defRPr b="0" i="0" sz="1200" u="none" cap="none" strike="noStrike">
                <a:solidFill>
                  <a:srgbClr val="888888"/>
                </a:solidFill>
                <a:latin typeface="Open Sans Light"/>
                <a:ea typeface="Open Sans Light"/>
                <a:cs typeface="Open Sans Light"/>
                <a:sym typeface="Open Sans Light"/>
              </a:defRPr>
            </a:lvl4pPr>
            <a:lvl5pPr indent="0" lvl="4" marL="0" marR="0" rtl="0" algn="r">
              <a:spcBef>
                <a:spcPts val="0"/>
              </a:spcBef>
              <a:spcAft>
                <a:spcPts val="0"/>
              </a:spcAft>
              <a:buNone/>
              <a:defRPr b="0" i="0" sz="1200" u="none" cap="none" strike="noStrike">
                <a:solidFill>
                  <a:srgbClr val="888888"/>
                </a:solidFill>
                <a:latin typeface="Open Sans Light"/>
                <a:ea typeface="Open Sans Light"/>
                <a:cs typeface="Open Sans Light"/>
                <a:sym typeface="Open Sans Light"/>
              </a:defRPr>
            </a:lvl5pPr>
            <a:lvl6pPr indent="0" lvl="5" marL="0" marR="0" rtl="0" algn="r">
              <a:spcBef>
                <a:spcPts val="0"/>
              </a:spcBef>
              <a:spcAft>
                <a:spcPts val="0"/>
              </a:spcAft>
              <a:buNone/>
              <a:defRPr b="0" i="0" sz="1200" u="none" cap="none" strike="noStrike">
                <a:solidFill>
                  <a:srgbClr val="888888"/>
                </a:solidFill>
                <a:latin typeface="Open Sans Light"/>
                <a:ea typeface="Open Sans Light"/>
                <a:cs typeface="Open Sans Light"/>
                <a:sym typeface="Open Sans Light"/>
              </a:defRPr>
            </a:lvl6pPr>
            <a:lvl7pPr indent="0" lvl="6" marL="0" marR="0" rtl="0" algn="r">
              <a:spcBef>
                <a:spcPts val="0"/>
              </a:spcBef>
              <a:spcAft>
                <a:spcPts val="0"/>
              </a:spcAft>
              <a:buNone/>
              <a:defRPr b="0" i="0" sz="1200" u="none" cap="none" strike="noStrike">
                <a:solidFill>
                  <a:srgbClr val="888888"/>
                </a:solidFill>
                <a:latin typeface="Open Sans Light"/>
                <a:ea typeface="Open Sans Light"/>
                <a:cs typeface="Open Sans Light"/>
                <a:sym typeface="Open Sans Light"/>
              </a:defRPr>
            </a:lvl7pPr>
            <a:lvl8pPr indent="0" lvl="7" marL="0" marR="0" rtl="0" algn="r">
              <a:spcBef>
                <a:spcPts val="0"/>
              </a:spcBef>
              <a:spcAft>
                <a:spcPts val="0"/>
              </a:spcAft>
              <a:buNone/>
              <a:defRPr b="0" i="0" sz="1200" u="none" cap="none" strike="noStrike">
                <a:solidFill>
                  <a:srgbClr val="888888"/>
                </a:solidFill>
                <a:latin typeface="Open Sans Light"/>
                <a:ea typeface="Open Sans Light"/>
                <a:cs typeface="Open Sans Light"/>
                <a:sym typeface="Open Sans Light"/>
              </a:defRPr>
            </a:lvl8pPr>
            <a:lvl9pPr indent="0" lvl="8" marL="0" marR="0" rtl="0" algn="r">
              <a:spcBef>
                <a:spcPts val="0"/>
              </a:spcBef>
              <a:spcAft>
                <a:spcPts val="0"/>
              </a:spcAft>
              <a:buNone/>
              <a:defRPr b="0" i="0" sz="1200" u="none" cap="none" strike="noStrike">
                <a:solidFill>
                  <a:srgbClr val="888888"/>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16" name="Google Shape;16;p1"/>
          <p:cNvSpPr txBox="1"/>
          <p:nvPr/>
        </p:nvSpPr>
        <p:spPr>
          <a:xfrm>
            <a:off x="11226318" y="6552813"/>
            <a:ext cx="279883" cy="276999"/>
          </a:xfrm>
          <a:prstGeom prst="rect">
            <a:avLst/>
          </a:prstGeom>
          <a:noFill/>
          <a:ln>
            <a:noFill/>
          </a:ln>
        </p:spPr>
        <p:txBody>
          <a:bodyPr anchorCtr="0" anchor="ctr" bIns="45700" lIns="45700" spcFirstLastPara="1" rIns="45700" wrap="square" tIns="45700">
            <a:spAutoFit/>
          </a:bodyPr>
          <a:lstStyle/>
          <a:p>
            <a:pPr indent="0" lvl="0" marL="0" marR="0" rtl="0" algn="r">
              <a:spcBef>
                <a:spcPts val="0"/>
              </a:spcBef>
              <a:spcAft>
                <a:spcPts val="0"/>
              </a:spcAft>
              <a:buNone/>
            </a:pPr>
            <a:fld id="{00000000-1234-1234-1234-123412341234}" type="slidenum">
              <a:rPr b="0" i="0" lang="en-US" sz="1200" u="none" cap="none" strike="noStrike">
                <a:solidFill>
                  <a:srgbClr val="888888"/>
                </a:solidFill>
                <a:latin typeface="Open Sans Light"/>
                <a:ea typeface="Open Sans Light"/>
                <a:cs typeface="Open Sans Light"/>
                <a:sym typeface="Open Sans Light"/>
              </a:rPr>
              <a:t>‹#›</a:t>
            </a:fld>
            <a:endParaRPr b="0" i="0" sz="1200" u="none" cap="none" strike="noStrike">
              <a:solidFill>
                <a:srgbClr val="888888"/>
              </a:solidFill>
              <a:latin typeface="Open Sans Light"/>
              <a:ea typeface="Open Sans Light"/>
              <a:cs typeface="Open Sans Light"/>
              <a:sym typeface="Open Sans Light"/>
            </a:endParaRPr>
          </a:p>
        </p:txBody>
      </p:sp>
      <p:sp>
        <p:nvSpPr>
          <p:cNvPr id="17" name="Google Shape;17;p1"/>
          <p:cNvSpPr txBox="1"/>
          <p:nvPr/>
        </p:nvSpPr>
        <p:spPr>
          <a:xfrm>
            <a:off x="11378718" y="6705213"/>
            <a:ext cx="279883" cy="276999"/>
          </a:xfrm>
          <a:prstGeom prst="rect">
            <a:avLst/>
          </a:prstGeom>
          <a:noFill/>
          <a:ln>
            <a:noFill/>
          </a:ln>
        </p:spPr>
        <p:txBody>
          <a:bodyPr anchorCtr="0" anchor="ctr" bIns="45700" lIns="45700" spcFirstLastPara="1" rIns="45700" wrap="square" tIns="45700">
            <a:spAutoFit/>
          </a:bodyPr>
          <a:lstStyle/>
          <a:p>
            <a:pPr indent="0" lvl="0" marL="0" marR="0" rtl="0" algn="r">
              <a:spcBef>
                <a:spcPts val="0"/>
              </a:spcBef>
              <a:spcAft>
                <a:spcPts val="0"/>
              </a:spcAft>
              <a:buNone/>
            </a:pPr>
            <a:fld id="{00000000-1234-1234-1234-123412341234}" type="slidenum">
              <a:rPr b="0" i="0" lang="en-US" sz="1200" u="none" cap="none" strike="noStrike">
                <a:solidFill>
                  <a:srgbClr val="888888"/>
                </a:solidFill>
                <a:latin typeface="Open Sans Light"/>
                <a:ea typeface="Open Sans Light"/>
                <a:cs typeface="Open Sans Light"/>
                <a:sym typeface="Open Sans Light"/>
              </a:rPr>
              <a:t>‹#›</a:t>
            </a:fld>
            <a:endParaRPr b="0" i="0" sz="1200" u="none" cap="none" strike="noStrike">
              <a:solidFill>
                <a:srgbClr val="888888"/>
              </a:solidFill>
              <a:latin typeface="Open Sans Light"/>
              <a:ea typeface="Open Sans Light"/>
              <a:cs typeface="Open Sans Light"/>
              <a:sym typeface="Open Sans Light"/>
            </a:endParaRPr>
          </a:p>
        </p:txBody>
      </p:sp>
      <p:sp>
        <p:nvSpPr>
          <p:cNvPr id="18" name="Google Shape;18;p1"/>
          <p:cNvSpPr txBox="1"/>
          <p:nvPr/>
        </p:nvSpPr>
        <p:spPr>
          <a:xfrm>
            <a:off x="11531118" y="6857613"/>
            <a:ext cx="279883" cy="276999"/>
          </a:xfrm>
          <a:prstGeom prst="rect">
            <a:avLst/>
          </a:prstGeom>
          <a:noFill/>
          <a:ln>
            <a:noFill/>
          </a:ln>
        </p:spPr>
        <p:txBody>
          <a:bodyPr anchorCtr="0" anchor="ctr" bIns="45700" lIns="45700" spcFirstLastPara="1" rIns="45700" wrap="square" tIns="45700">
            <a:spAutoFit/>
          </a:bodyPr>
          <a:lstStyle/>
          <a:p>
            <a:pPr indent="0" lvl="0" marL="0" marR="0" rtl="0" algn="r">
              <a:spcBef>
                <a:spcPts val="0"/>
              </a:spcBef>
              <a:spcAft>
                <a:spcPts val="0"/>
              </a:spcAft>
              <a:buNone/>
            </a:pPr>
            <a:fld id="{00000000-1234-1234-1234-123412341234}" type="slidenum">
              <a:rPr b="0" i="0" lang="en-US" sz="1200" u="none" cap="none" strike="noStrike">
                <a:solidFill>
                  <a:srgbClr val="888888"/>
                </a:solidFill>
                <a:latin typeface="Open Sans Light"/>
                <a:ea typeface="Open Sans Light"/>
                <a:cs typeface="Open Sans Light"/>
                <a:sym typeface="Open Sans Light"/>
              </a:rPr>
              <a:t>‹#›</a:t>
            </a:fld>
            <a:endParaRPr b="0" i="0" sz="1200" u="none" cap="none" strike="noStrike">
              <a:solidFill>
                <a:srgbClr val="888888"/>
              </a:solidFill>
              <a:latin typeface="Open Sans Light"/>
              <a:ea typeface="Open Sans Light"/>
              <a:cs typeface="Open Sans Light"/>
              <a:sym typeface="Open Sans Light"/>
            </a:endParaRPr>
          </a:p>
        </p:txBody>
      </p:sp>
      <p:sp>
        <p:nvSpPr>
          <p:cNvPr id="19" name="Google Shape;19;p1"/>
          <p:cNvSpPr txBox="1"/>
          <p:nvPr/>
        </p:nvSpPr>
        <p:spPr>
          <a:xfrm>
            <a:off x="8534400" y="100340"/>
            <a:ext cx="506890" cy="2616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b="0" i="0" lang="en-US" sz="1100" u="none" cap="none" strike="noStrike">
                <a:solidFill>
                  <a:srgbClr val="7F7F7F"/>
                </a:solidFill>
                <a:latin typeface="Helvetica Neue Light"/>
                <a:ea typeface="Helvetica Neue Light"/>
                <a:cs typeface="Helvetica Neue Light"/>
                <a:sym typeface="Helvetica Neue Light"/>
              </a:rPr>
              <a:t>‹#›</a:t>
            </a:fld>
            <a:endParaRPr b="0" i="0" sz="1100" u="none" cap="none" strike="noStrike">
              <a:solidFill>
                <a:srgbClr val="7F7F7F"/>
              </a:solidFill>
              <a:latin typeface="Helvetica Neue Light"/>
              <a:ea typeface="Helvetica Neue Light"/>
              <a:cs typeface="Helvetica Neue Light"/>
              <a:sym typeface="Helvetica Neue Light"/>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alphascientist.com/model_evaluation" TargetMode="External"/><Relationship Id="rId4" Type="http://schemas.openxmlformats.org/officeDocument/2006/relationships/hyperlink" Target="https://alphascientist.com/model_evaluation" TargetMode="External"/><Relationship Id="rId10" Type="http://schemas.openxmlformats.org/officeDocument/2006/relationships/hyperlink" Target="https://canvas.cmu.edu/courses/30486/files/8510975?module_item_id=5273179" TargetMode="External"/><Relationship Id="rId9" Type="http://schemas.openxmlformats.org/officeDocument/2006/relationships/hyperlink" Target="https://canvas.cmu.edu/courses/30486/files/8510975?module_item_id=5273179" TargetMode="External"/><Relationship Id="rId5" Type="http://schemas.openxmlformats.org/officeDocument/2006/relationships/hyperlink" Target="https://medium.com/@raj.saha3382/forecasting-of-stock-market-using-arima-in-python-cd4fe76fc58a" TargetMode="External"/><Relationship Id="rId6" Type="http://schemas.openxmlformats.org/officeDocument/2006/relationships/hyperlink" Target="https://medium.com/@raj.saha3382/forecasting-of-stock-market-using-arima-in-python-cd4fe76fc58a" TargetMode="External"/><Relationship Id="rId7" Type="http://schemas.openxmlformats.org/officeDocument/2006/relationships/hyperlink" Target="https://github.com/jealous/stockstats" TargetMode="External"/><Relationship Id="rId8" Type="http://schemas.openxmlformats.org/officeDocument/2006/relationships/hyperlink" Target="https://github.com/jealous/stockstat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7.png"/><Relationship Id="rId6" Type="http://schemas.openxmlformats.org/officeDocument/2006/relationships/image" Target="../media/image12.png"/><Relationship Id="rId7" Type="http://schemas.openxmlformats.org/officeDocument/2006/relationships/image" Target="../media/image14.png"/><Relationship Id="rId8"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cxnSp>
        <p:nvCxnSpPr>
          <p:cNvPr id="53" name="Google Shape;53;p9"/>
          <p:cNvCxnSpPr/>
          <p:nvPr/>
        </p:nvCxnSpPr>
        <p:spPr>
          <a:xfrm>
            <a:off x="2209800" y="3486150"/>
            <a:ext cx="5486400" cy="0"/>
          </a:xfrm>
          <a:prstGeom prst="straightConnector1">
            <a:avLst/>
          </a:prstGeom>
          <a:noFill/>
          <a:ln cap="flat" cmpd="sng" w="9525">
            <a:solidFill>
              <a:srgbClr val="FFFFFF"/>
            </a:solidFill>
            <a:prstDash val="solid"/>
            <a:round/>
            <a:headEnd len="med" w="med" type="none"/>
            <a:tailEnd len="med" w="med" type="none"/>
          </a:ln>
        </p:spPr>
      </p:cxnSp>
      <p:sp>
        <p:nvSpPr>
          <p:cNvPr id="54" name="Google Shape;54;p9"/>
          <p:cNvSpPr txBox="1"/>
          <p:nvPr/>
        </p:nvSpPr>
        <p:spPr>
          <a:xfrm>
            <a:off x="1426825" y="1536650"/>
            <a:ext cx="7053600" cy="1371600"/>
          </a:xfrm>
          <a:prstGeom prst="rect">
            <a:avLst/>
          </a:prstGeom>
          <a:noFill/>
          <a:ln>
            <a:noFill/>
          </a:ln>
        </p:spPr>
        <p:txBody>
          <a:bodyPr anchorCtr="0" anchor="t" bIns="45700" lIns="91425" spcFirstLastPara="1" rIns="91425" wrap="square" tIns="45700">
            <a:noAutofit/>
          </a:bodyPr>
          <a:lstStyle/>
          <a:p>
            <a:pPr indent="-3175" lvl="0" marL="3175" marR="0" rtl="0" algn="ctr">
              <a:spcBef>
                <a:spcPts val="0"/>
              </a:spcBef>
              <a:spcAft>
                <a:spcPts val="0"/>
              </a:spcAft>
              <a:buNone/>
            </a:pPr>
            <a:r>
              <a:rPr lang="en-US" sz="3600">
                <a:solidFill>
                  <a:schemeClr val="lt1"/>
                </a:solidFill>
                <a:latin typeface="Open Sans"/>
                <a:ea typeface="Open Sans"/>
                <a:cs typeface="Open Sans"/>
                <a:sym typeface="Open Sans"/>
              </a:rPr>
              <a:t>Group 12: Cryptocurrency Price Prediction and Investment Portfolio Optimization </a:t>
            </a:r>
            <a:endParaRPr sz="3600">
              <a:solidFill>
                <a:schemeClr val="lt1"/>
              </a:solidFill>
              <a:latin typeface="Open Sans"/>
              <a:ea typeface="Open Sans"/>
              <a:cs typeface="Open Sans"/>
              <a:sym typeface="Open Sans"/>
            </a:endParaRPr>
          </a:p>
        </p:txBody>
      </p:sp>
      <p:sp>
        <p:nvSpPr>
          <p:cNvPr id="55" name="Google Shape;55;p9"/>
          <p:cNvSpPr txBox="1"/>
          <p:nvPr/>
        </p:nvSpPr>
        <p:spPr>
          <a:xfrm>
            <a:off x="2133600" y="3638550"/>
            <a:ext cx="6289200" cy="685800"/>
          </a:xfrm>
          <a:prstGeom prst="rect">
            <a:avLst/>
          </a:prstGeom>
          <a:noFill/>
          <a:ln>
            <a:noFill/>
          </a:ln>
        </p:spPr>
        <p:txBody>
          <a:bodyPr anchorCtr="0" anchor="t" bIns="45700" lIns="91425" spcFirstLastPara="1" rIns="91425" wrap="square" tIns="45700">
            <a:noAutofit/>
          </a:bodyPr>
          <a:lstStyle/>
          <a:p>
            <a:pPr indent="0" lvl="0" marL="0" marR="0" rtl="0" algn="l">
              <a:spcBef>
                <a:spcPts val="320"/>
              </a:spcBef>
              <a:spcAft>
                <a:spcPts val="0"/>
              </a:spcAft>
              <a:buNone/>
            </a:pPr>
            <a:r>
              <a:rPr lang="en-US" sz="1600">
                <a:solidFill>
                  <a:srgbClr val="FFFFFF"/>
                </a:solidFill>
                <a:latin typeface="Open Sans"/>
                <a:ea typeface="Open Sans"/>
                <a:cs typeface="Open Sans"/>
                <a:sym typeface="Open Sans"/>
              </a:rPr>
              <a:t>Xintong Zheng, Xi Yan, Elaine Zhang, Wei Xiao, Jingbo Zhang</a:t>
            </a:r>
            <a:endParaRPr sz="1600">
              <a:solidFill>
                <a:srgbClr val="FFFFFF"/>
              </a:solidFill>
              <a:latin typeface="Open Sans"/>
              <a:ea typeface="Open Sans"/>
              <a:cs typeface="Open Sans"/>
              <a:sym typeface="Open Sans"/>
            </a:endParaRPr>
          </a:p>
          <a:p>
            <a:pPr indent="0" lvl="0" marL="0" marR="0" rtl="0" algn="l">
              <a:spcBef>
                <a:spcPts val="320"/>
              </a:spcBef>
              <a:spcAft>
                <a:spcPts val="0"/>
              </a:spcAft>
              <a:buNone/>
            </a:pPr>
            <a:r>
              <a:rPr lang="en-US" sz="1600">
                <a:solidFill>
                  <a:srgbClr val="FFFFFF"/>
                </a:solidFill>
                <a:latin typeface="Open Sans"/>
                <a:ea typeface="Open Sans"/>
                <a:cs typeface="Open Sans"/>
                <a:sym typeface="Open Sans"/>
              </a:rPr>
              <a:t>Date: 12/7/2022</a:t>
            </a:r>
            <a:endParaRPr sz="1600">
              <a:solidFill>
                <a:srgbClr val="FFFFFF"/>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8"/>
          <p:cNvSpPr txBox="1"/>
          <p:nvPr/>
        </p:nvSpPr>
        <p:spPr>
          <a:xfrm>
            <a:off x="457200" y="295550"/>
            <a:ext cx="5181600" cy="53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chemeClr val="dk1"/>
                </a:solidFill>
                <a:latin typeface="Open Sans"/>
                <a:ea typeface="Open Sans"/>
                <a:cs typeface="Open Sans"/>
                <a:sym typeface="Open Sans"/>
              </a:rPr>
              <a:t>Methodology: Machine learning</a:t>
            </a:r>
            <a:endParaRPr b="1" sz="2600">
              <a:solidFill>
                <a:schemeClr val="dk1"/>
              </a:solidFill>
            </a:endParaRPr>
          </a:p>
        </p:txBody>
      </p:sp>
      <p:sp>
        <p:nvSpPr>
          <p:cNvPr id="143" name="Google Shape;143;p18"/>
          <p:cNvSpPr txBox="1"/>
          <p:nvPr/>
        </p:nvSpPr>
        <p:spPr>
          <a:xfrm>
            <a:off x="712500" y="707300"/>
            <a:ext cx="8312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Open Sans"/>
                <a:ea typeface="Open Sans"/>
                <a:cs typeface="Open Sans"/>
                <a:sym typeface="Open Sans"/>
              </a:rPr>
              <a:t>Metrics of visualization of </a:t>
            </a:r>
            <a:r>
              <a:rPr lang="en-US">
                <a:solidFill>
                  <a:schemeClr val="dk1"/>
                </a:solidFill>
                <a:latin typeface="Open Sans"/>
                <a:ea typeface="Open Sans"/>
                <a:cs typeface="Open Sans"/>
                <a:sym typeface="Open Sans"/>
              </a:rPr>
              <a:t>6</a:t>
            </a:r>
            <a:r>
              <a:rPr lang="en-US">
                <a:latin typeface="Open Sans"/>
                <a:ea typeface="Open Sans"/>
                <a:cs typeface="Open Sans"/>
                <a:sym typeface="Open Sans"/>
              </a:rPr>
              <a:t> regression models: [Random Forest Regression, LASSO, </a:t>
            </a:r>
            <a:endParaRPr>
              <a:latin typeface="Open Sans"/>
              <a:ea typeface="Open Sans"/>
              <a:cs typeface="Open Sans"/>
              <a:sym typeface="Open Sans"/>
            </a:endParaRPr>
          </a:p>
          <a:p>
            <a:pPr indent="457200" lvl="0" marL="3657600" rtl="0" algn="l">
              <a:spcBef>
                <a:spcPts val="0"/>
              </a:spcBef>
              <a:spcAft>
                <a:spcPts val="0"/>
              </a:spcAft>
              <a:buNone/>
            </a:pPr>
            <a:r>
              <a:rPr lang="en-US">
                <a:latin typeface="Open Sans"/>
                <a:ea typeface="Open Sans"/>
                <a:cs typeface="Open Sans"/>
                <a:sym typeface="Open Sans"/>
              </a:rPr>
              <a:t>Support Vector Machine Regression,</a:t>
            </a:r>
            <a:endParaRPr>
              <a:latin typeface="Open Sans"/>
              <a:ea typeface="Open Sans"/>
              <a:cs typeface="Open Sans"/>
              <a:sym typeface="Open Sans"/>
            </a:endParaRPr>
          </a:p>
          <a:p>
            <a:pPr indent="0" lvl="0" marL="0" rtl="0" algn="l">
              <a:spcBef>
                <a:spcPts val="0"/>
              </a:spcBef>
              <a:spcAft>
                <a:spcPts val="0"/>
              </a:spcAft>
              <a:buNone/>
            </a:pPr>
            <a:r>
              <a:rPr lang="en-US">
                <a:latin typeface="Open Sans"/>
                <a:ea typeface="Open Sans"/>
                <a:cs typeface="Open Sans"/>
                <a:sym typeface="Open Sans"/>
              </a:rPr>
              <a:t>									Stochastic Gradient Descent, Gradient Boosting,</a:t>
            </a:r>
            <a:endParaRPr>
              <a:latin typeface="Open Sans"/>
              <a:ea typeface="Open Sans"/>
              <a:cs typeface="Open Sans"/>
              <a:sym typeface="Open Sans"/>
            </a:endParaRPr>
          </a:p>
          <a:p>
            <a:pPr indent="0" lvl="0" marL="0" rtl="0" algn="l">
              <a:spcBef>
                <a:spcPts val="0"/>
              </a:spcBef>
              <a:spcAft>
                <a:spcPts val="0"/>
              </a:spcAft>
              <a:buNone/>
            </a:pPr>
            <a:r>
              <a:rPr lang="en-US">
                <a:latin typeface="Open Sans"/>
                <a:ea typeface="Open Sans"/>
                <a:cs typeface="Open Sans"/>
                <a:sym typeface="Open Sans"/>
              </a:rPr>
              <a:t>									XGboosting Regression]</a:t>
            </a:r>
            <a:endParaRPr>
              <a:latin typeface="Open Sans"/>
              <a:ea typeface="Open Sans"/>
              <a:cs typeface="Open Sans"/>
              <a:sym typeface="Open Sans"/>
            </a:endParaRPr>
          </a:p>
          <a:p>
            <a:pPr indent="0" lvl="0" marL="0" rtl="0" algn="l">
              <a:spcBef>
                <a:spcPts val="0"/>
              </a:spcBef>
              <a:spcAft>
                <a:spcPts val="0"/>
              </a:spcAft>
              <a:buNone/>
            </a:pPr>
            <a:r>
              <a:rPr lang="en-US">
                <a:latin typeface="Open Sans"/>
                <a:ea typeface="Open Sans"/>
                <a:cs typeface="Open Sans"/>
                <a:sym typeface="Open Sans"/>
              </a:rPr>
              <a:t>						     </a:t>
            </a:r>
            <a:r>
              <a:rPr lang="en-US">
                <a:solidFill>
                  <a:schemeClr val="dk1"/>
                </a:solidFill>
                <a:latin typeface="Open Sans"/>
                <a:ea typeface="Open Sans"/>
                <a:cs typeface="Open Sans"/>
                <a:sym typeface="Open Sans"/>
              </a:rPr>
              <a:t>(We observe that Bagging and Boosting is better than Linear)</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US">
                <a:latin typeface="Open Sans"/>
                <a:ea typeface="Open Sans"/>
                <a:cs typeface="Open Sans"/>
                <a:sym typeface="Open Sans"/>
              </a:rPr>
              <a:t>									</a:t>
            </a:r>
            <a:endParaRPr>
              <a:latin typeface="Open Sans"/>
              <a:ea typeface="Open Sans"/>
              <a:cs typeface="Open Sans"/>
              <a:sym typeface="Open Sans"/>
            </a:endParaRPr>
          </a:p>
        </p:txBody>
      </p:sp>
      <p:pic>
        <p:nvPicPr>
          <p:cNvPr id="144" name="Google Shape;144;p18"/>
          <p:cNvPicPr preferRelativeResize="0"/>
          <p:nvPr/>
        </p:nvPicPr>
        <p:blipFill>
          <a:blip r:embed="rId3">
            <a:alphaModFix/>
          </a:blip>
          <a:stretch>
            <a:fillRect/>
          </a:stretch>
        </p:blipFill>
        <p:spPr>
          <a:xfrm>
            <a:off x="457200" y="3111325"/>
            <a:ext cx="3272351" cy="1636175"/>
          </a:xfrm>
          <a:prstGeom prst="rect">
            <a:avLst/>
          </a:prstGeom>
          <a:noFill/>
          <a:ln>
            <a:noFill/>
          </a:ln>
        </p:spPr>
      </p:pic>
      <p:sp>
        <p:nvSpPr>
          <p:cNvPr id="145" name="Google Shape;145;p18"/>
          <p:cNvSpPr txBox="1"/>
          <p:nvPr/>
        </p:nvSpPr>
        <p:spPr>
          <a:xfrm>
            <a:off x="644625" y="1004275"/>
            <a:ext cx="4573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latin typeface="Open Sans"/>
                <a:ea typeface="Open Sans"/>
                <a:cs typeface="Open Sans"/>
                <a:sym typeface="Open Sans"/>
              </a:rPr>
              <a:t>Percentage of </a:t>
            </a:r>
            <a:r>
              <a:rPr lang="en-US" sz="1000">
                <a:latin typeface="Open Sans"/>
                <a:ea typeface="Open Sans"/>
                <a:cs typeface="Open Sans"/>
                <a:sym typeface="Open Sans"/>
              </a:rPr>
              <a:t> ‘sign_pred’ == ‘sign_true’ on different models</a:t>
            </a:r>
            <a:endParaRPr sz="1000">
              <a:latin typeface="Open Sans"/>
              <a:ea typeface="Open Sans"/>
              <a:cs typeface="Open Sans"/>
              <a:sym typeface="Open Sans"/>
            </a:endParaRPr>
          </a:p>
        </p:txBody>
      </p:sp>
      <p:sp>
        <p:nvSpPr>
          <p:cNvPr id="146" name="Google Shape;146;p18"/>
          <p:cNvSpPr txBox="1"/>
          <p:nvPr/>
        </p:nvSpPr>
        <p:spPr>
          <a:xfrm>
            <a:off x="644625" y="2887000"/>
            <a:ext cx="4573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latin typeface="Open Sans"/>
                <a:ea typeface="Open Sans"/>
                <a:cs typeface="Open Sans"/>
                <a:sym typeface="Open Sans"/>
              </a:rPr>
              <a:t>Sum of residual on different models</a:t>
            </a:r>
            <a:endParaRPr sz="1000">
              <a:latin typeface="Open Sans"/>
              <a:ea typeface="Open Sans"/>
              <a:cs typeface="Open Sans"/>
              <a:sym typeface="Open Sans"/>
            </a:endParaRPr>
          </a:p>
        </p:txBody>
      </p:sp>
      <p:pic>
        <p:nvPicPr>
          <p:cNvPr id="147" name="Google Shape;147;p18"/>
          <p:cNvPicPr preferRelativeResize="0"/>
          <p:nvPr/>
        </p:nvPicPr>
        <p:blipFill>
          <a:blip r:embed="rId4">
            <a:alphaModFix/>
          </a:blip>
          <a:stretch>
            <a:fillRect/>
          </a:stretch>
        </p:blipFill>
        <p:spPr>
          <a:xfrm>
            <a:off x="3925200" y="2103725"/>
            <a:ext cx="4971250" cy="2510476"/>
          </a:xfrm>
          <a:prstGeom prst="rect">
            <a:avLst/>
          </a:prstGeom>
          <a:noFill/>
          <a:ln>
            <a:noFill/>
          </a:ln>
        </p:spPr>
      </p:pic>
      <p:sp>
        <p:nvSpPr>
          <p:cNvPr id="148" name="Google Shape;148;p18"/>
          <p:cNvSpPr txBox="1"/>
          <p:nvPr/>
        </p:nvSpPr>
        <p:spPr>
          <a:xfrm>
            <a:off x="4074475" y="1816263"/>
            <a:ext cx="4573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latin typeface="Open Sans"/>
                <a:ea typeface="Open Sans"/>
                <a:cs typeface="Open Sans"/>
                <a:sym typeface="Open Sans"/>
              </a:rPr>
              <a:t>Test model in test-set</a:t>
            </a:r>
            <a:endParaRPr sz="1000">
              <a:latin typeface="Open Sans"/>
              <a:ea typeface="Open Sans"/>
              <a:cs typeface="Open Sans"/>
              <a:sym typeface="Open Sans"/>
            </a:endParaRPr>
          </a:p>
        </p:txBody>
      </p:sp>
      <p:pic>
        <p:nvPicPr>
          <p:cNvPr id="149" name="Google Shape;149;p18"/>
          <p:cNvPicPr preferRelativeResize="0"/>
          <p:nvPr/>
        </p:nvPicPr>
        <p:blipFill>
          <a:blip r:embed="rId5">
            <a:alphaModFix/>
          </a:blip>
          <a:stretch>
            <a:fillRect/>
          </a:stretch>
        </p:blipFill>
        <p:spPr>
          <a:xfrm>
            <a:off x="644625" y="1306317"/>
            <a:ext cx="3084927" cy="158068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9"/>
          <p:cNvSpPr txBox="1"/>
          <p:nvPr/>
        </p:nvSpPr>
        <p:spPr>
          <a:xfrm>
            <a:off x="457200" y="295550"/>
            <a:ext cx="5181600" cy="53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chemeClr val="dk1"/>
                </a:solidFill>
                <a:latin typeface="Open Sans"/>
                <a:ea typeface="Open Sans"/>
                <a:cs typeface="Open Sans"/>
                <a:sym typeface="Open Sans"/>
              </a:rPr>
              <a:t>Methodology: ARIMA</a:t>
            </a:r>
            <a:endParaRPr b="1" sz="2600">
              <a:solidFill>
                <a:schemeClr val="dk1"/>
              </a:solidFill>
            </a:endParaRPr>
          </a:p>
        </p:txBody>
      </p:sp>
      <p:sp>
        <p:nvSpPr>
          <p:cNvPr id="155" name="Google Shape;155;p19"/>
          <p:cNvSpPr txBox="1"/>
          <p:nvPr/>
        </p:nvSpPr>
        <p:spPr>
          <a:xfrm>
            <a:off x="457200" y="800100"/>
            <a:ext cx="431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Open Sans"/>
                <a:ea typeface="Open Sans"/>
                <a:cs typeface="Open Sans"/>
                <a:sym typeface="Open Sans"/>
              </a:rPr>
              <a:t>AutoRegressive Integrated Moving Average</a:t>
            </a:r>
            <a:endParaRPr>
              <a:latin typeface="Open Sans"/>
              <a:ea typeface="Open Sans"/>
              <a:cs typeface="Open Sans"/>
              <a:sym typeface="Open Sans"/>
            </a:endParaRPr>
          </a:p>
        </p:txBody>
      </p:sp>
      <p:sp>
        <p:nvSpPr>
          <p:cNvPr id="156" name="Google Shape;156;p19"/>
          <p:cNvSpPr txBox="1"/>
          <p:nvPr/>
        </p:nvSpPr>
        <p:spPr>
          <a:xfrm>
            <a:off x="457200" y="1277075"/>
            <a:ext cx="431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BB0027"/>
                </a:solidFill>
                <a:latin typeface="Open Sans"/>
                <a:ea typeface="Open Sans"/>
                <a:cs typeface="Open Sans"/>
                <a:sym typeface="Open Sans"/>
              </a:rPr>
              <a:t>Goal:</a:t>
            </a:r>
            <a:r>
              <a:rPr lang="en-US">
                <a:latin typeface="Open Sans"/>
                <a:ea typeface="Open Sans"/>
                <a:cs typeface="Open Sans"/>
                <a:sym typeface="Open Sans"/>
              </a:rPr>
              <a:t> time series forecasting</a:t>
            </a:r>
            <a:endParaRPr>
              <a:latin typeface="Open Sans"/>
              <a:ea typeface="Open Sans"/>
              <a:cs typeface="Open Sans"/>
              <a:sym typeface="Open Sans"/>
            </a:endParaRPr>
          </a:p>
        </p:txBody>
      </p:sp>
      <p:sp>
        <p:nvSpPr>
          <p:cNvPr id="157" name="Google Shape;157;p19"/>
          <p:cNvSpPr txBox="1"/>
          <p:nvPr/>
        </p:nvSpPr>
        <p:spPr>
          <a:xfrm>
            <a:off x="457200" y="1598375"/>
            <a:ext cx="593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BB0027"/>
                </a:solidFill>
                <a:latin typeface="Open Sans"/>
                <a:ea typeface="Open Sans"/>
                <a:cs typeface="Open Sans"/>
                <a:sym typeface="Open Sans"/>
              </a:rPr>
              <a:t>Output</a:t>
            </a:r>
            <a:r>
              <a:rPr b="1" lang="en-US">
                <a:solidFill>
                  <a:srgbClr val="BB0027"/>
                </a:solidFill>
                <a:latin typeface="Open Sans"/>
                <a:ea typeface="Open Sans"/>
                <a:cs typeface="Open Sans"/>
                <a:sym typeface="Open Sans"/>
              </a:rPr>
              <a:t>:</a:t>
            </a:r>
            <a:r>
              <a:rPr lang="en-US">
                <a:latin typeface="Open Sans"/>
                <a:ea typeface="Open Sans"/>
                <a:cs typeface="Open Sans"/>
                <a:sym typeface="Open Sans"/>
              </a:rPr>
              <a:t> predicted close price on 8/28/2021 for each cryptocurrency</a:t>
            </a:r>
            <a:endParaRPr>
              <a:latin typeface="Open Sans"/>
              <a:ea typeface="Open Sans"/>
              <a:cs typeface="Open Sans"/>
              <a:sym typeface="Open Sans"/>
            </a:endParaRPr>
          </a:p>
        </p:txBody>
      </p:sp>
      <p:sp>
        <p:nvSpPr>
          <p:cNvPr id="158" name="Google Shape;158;p19"/>
          <p:cNvSpPr txBox="1"/>
          <p:nvPr/>
        </p:nvSpPr>
        <p:spPr>
          <a:xfrm>
            <a:off x="457200" y="2459225"/>
            <a:ext cx="5930700" cy="222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a:solidFill>
                  <a:srgbClr val="BB0027"/>
                </a:solidFill>
                <a:latin typeface="Open Sans"/>
                <a:ea typeface="Open Sans"/>
                <a:cs typeface="Open Sans"/>
                <a:sym typeface="Open Sans"/>
              </a:rPr>
              <a:t>Approach</a:t>
            </a:r>
            <a:r>
              <a:rPr b="1" lang="en-US">
                <a:solidFill>
                  <a:srgbClr val="BB0027"/>
                </a:solidFill>
                <a:latin typeface="Open Sans"/>
                <a:ea typeface="Open Sans"/>
                <a:cs typeface="Open Sans"/>
                <a:sym typeface="Open Sans"/>
              </a:rPr>
              <a:t>:</a:t>
            </a:r>
            <a:r>
              <a:rPr lang="en-US">
                <a:latin typeface="Open Sans"/>
                <a:ea typeface="Open Sans"/>
                <a:cs typeface="Open Sans"/>
                <a:sym typeface="Open Sans"/>
              </a:rPr>
              <a:t> </a:t>
            </a:r>
            <a:endParaRPr>
              <a:latin typeface="Open Sans"/>
              <a:ea typeface="Open Sans"/>
              <a:cs typeface="Open Sans"/>
              <a:sym typeface="Open Sans"/>
            </a:endParaRPr>
          </a:p>
          <a:p>
            <a:pPr indent="-298450" lvl="0" marL="457200" rtl="0" algn="l">
              <a:lnSpc>
                <a:spcPct val="115000"/>
              </a:lnSpc>
              <a:spcBef>
                <a:spcPts val="0"/>
              </a:spcBef>
              <a:spcAft>
                <a:spcPts val="0"/>
              </a:spcAft>
              <a:buSzPts val="1100"/>
              <a:buFont typeface="Open Sans"/>
              <a:buAutoNum type="arabicPeriod"/>
            </a:pPr>
            <a:r>
              <a:rPr lang="en-US" sz="1100">
                <a:latin typeface="Open Sans"/>
                <a:ea typeface="Open Sans"/>
                <a:cs typeface="Open Sans"/>
                <a:sym typeface="Open Sans"/>
              </a:rPr>
              <a:t>Test for stationarity: ADF test</a:t>
            </a:r>
            <a:endParaRPr sz="1100">
              <a:latin typeface="Open Sans"/>
              <a:ea typeface="Open Sans"/>
              <a:cs typeface="Open Sans"/>
              <a:sym typeface="Open Sans"/>
            </a:endParaRPr>
          </a:p>
          <a:p>
            <a:pPr indent="-298450" lvl="0" marL="457200" rtl="0" algn="l">
              <a:lnSpc>
                <a:spcPct val="115000"/>
              </a:lnSpc>
              <a:spcBef>
                <a:spcPts val="0"/>
              </a:spcBef>
              <a:spcAft>
                <a:spcPts val="0"/>
              </a:spcAft>
              <a:buSzPts val="1100"/>
              <a:buFont typeface="Open Sans"/>
              <a:buAutoNum type="arabicPeriod"/>
            </a:pPr>
            <a:r>
              <a:rPr lang="en-US" sz="1100">
                <a:latin typeface="Open Sans"/>
                <a:ea typeface="Open Sans"/>
                <a:cs typeface="Open Sans"/>
                <a:sym typeface="Open Sans"/>
              </a:rPr>
              <a:t>Separate the trend and decompose the series</a:t>
            </a:r>
            <a:endParaRPr sz="1100">
              <a:latin typeface="Open Sans"/>
              <a:ea typeface="Open Sans"/>
              <a:cs typeface="Open Sans"/>
              <a:sym typeface="Open Sans"/>
            </a:endParaRPr>
          </a:p>
          <a:p>
            <a:pPr indent="-298450" lvl="0" marL="457200" rtl="0" algn="l">
              <a:lnSpc>
                <a:spcPct val="115000"/>
              </a:lnSpc>
              <a:spcBef>
                <a:spcPts val="0"/>
              </a:spcBef>
              <a:spcAft>
                <a:spcPts val="0"/>
              </a:spcAft>
              <a:buSzPts val="1100"/>
              <a:buFont typeface="Open Sans"/>
              <a:buAutoNum type="arabicPeriod"/>
            </a:pPr>
            <a:r>
              <a:rPr lang="en-US" sz="1100">
                <a:latin typeface="Open Sans"/>
                <a:ea typeface="Open Sans"/>
                <a:cs typeface="Open Sans"/>
                <a:sym typeface="Open Sans"/>
              </a:rPr>
              <a:t>Eliminate trend</a:t>
            </a:r>
            <a:endParaRPr sz="1100">
              <a:latin typeface="Open Sans"/>
              <a:ea typeface="Open Sans"/>
              <a:cs typeface="Open Sans"/>
              <a:sym typeface="Open Sans"/>
            </a:endParaRPr>
          </a:p>
          <a:p>
            <a:pPr indent="-298450" lvl="0" marL="457200" rtl="0" algn="l">
              <a:lnSpc>
                <a:spcPct val="115000"/>
              </a:lnSpc>
              <a:spcBef>
                <a:spcPts val="0"/>
              </a:spcBef>
              <a:spcAft>
                <a:spcPts val="0"/>
              </a:spcAft>
              <a:buSzPts val="1100"/>
              <a:buFont typeface="Open Sans"/>
              <a:buAutoNum type="arabicPeriod"/>
            </a:pPr>
            <a:r>
              <a:rPr lang="en-US" sz="1100">
                <a:latin typeface="Open Sans"/>
                <a:ea typeface="Open Sans"/>
                <a:cs typeface="Open Sans"/>
                <a:sym typeface="Open Sans"/>
              </a:rPr>
              <a:t>Split data to training and testing set</a:t>
            </a:r>
            <a:endParaRPr sz="1100">
              <a:latin typeface="Open Sans"/>
              <a:ea typeface="Open Sans"/>
              <a:cs typeface="Open Sans"/>
              <a:sym typeface="Open Sans"/>
            </a:endParaRPr>
          </a:p>
          <a:p>
            <a:pPr indent="-298450" lvl="0" marL="457200" rtl="0" algn="l">
              <a:lnSpc>
                <a:spcPct val="115000"/>
              </a:lnSpc>
              <a:spcBef>
                <a:spcPts val="0"/>
              </a:spcBef>
              <a:spcAft>
                <a:spcPts val="0"/>
              </a:spcAft>
              <a:buSzPts val="1100"/>
              <a:buFont typeface="Open Sans"/>
              <a:buAutoNum type="arabicPeriod"/>
            </a:pPr>
            <a:r>
              <a:rPr lang="en-US" sz="1100">
                <a:latin typeface="Open Sans"/>
                <a:ea typeface="Open Sans"/>
                <a:cs typeface="Open Sans"/>
                <a:sym typeface="Open Sans"/>
              </a:rPr>
              <a:t>Use auto-ARIMA identify the most optimal parameters</a:t>
            </a:r>
            <a:endParaRPr sz="1100">
              <a:latin typeface="Open Sans"/>
              <a:ea typeface="Open Sans"/>
              <a:cs typeface="Open Sans"/>
              <a:sym typeface="Open Sans"/>
            </a:endParaRPr>
          </a:p>
          <a:p>
            <a:pPr indent="-282575" lvl="0" marL="914400" rtl="0" algn="l">
              <a:lnSpc>
                <a:spcPct val="115000"/>
              </a:lnSpc>
              <a:spcBef>
                <a:spcPts val="0"/>
              </a:spcBef>
              <a:spcAft>
                <a:spcPts val="0"/>
              </a:spcAft>
              <a:buClr>
                <a:schemeClr val="dk1"/>
              </a:buClr>
              <a:buSzPts val="850"/>
              <a:buFont typeface="Open Sans"/>
              <a:buAutoNum type="arabicParenR"/>
            </a:pPr>
            <a:r>
              <a:rPr lang="en-US" sz="850">
                <a:solidFill>
                  <a:schemeClr val="dk1"/>
                </a:solidFill>
                <a:highlight>
                  <a:srgbClr val="FFFFFF"/>
                </a:highlight>
                <a:latin typeface="Open Sans"/>
                <a:ea typeface="Open Sans"/>
                <a:cs typeface="Open Sans"/>
                <a:sym typeface="Open Sans"/>
              </a:rPr>
              <a:t>p: The number of lag observations included in the model</a:t>
            </a:r>
            <a:endParaRPr sz="850">
              <a:solidFill>
                <a:schemeClr val="dk1"/>
              </a:solidFill>
              <a:highlight>
                <a:srgbClr val="FFFFFF"/>
              </a:highlight>
              <a:latin typeface="Open Sans"/>
              <a:ea typeface="Open Sans"/>
              <a:cs typeface="Open Sans"/>
              <a:sym typeface="Open Sans"/>
            </a:endParaRPr>
          </a:p>
          <a:p>
            <a:pPr indent="-282575" lvl="0" marL="914400" rtl="0" algn="l">
              <a:lnSpc>
                <a:spcPct val="115000"/>
              </a:lnSpc>
              <a:spcBef>
                <a:spcPts val="0"/>
              </a:spcBef>
              <a:spcAft>
                <a:spcPts val="0"/>
              </a:spcAft>
              <a:buClr>
                <a:schemeClr val="dk1"/>
              </a:buClr>
              <a:buSzPts val="850"/>
              <a:buFont typeface="Open Sans"/>
              <a:buAutoNum type="arabicParenR"/>
            </a:pPr>
            <a:r>
              <a:rPr lang="en-US" sz="850">
                <a:solidFill>
                  <a:schemeClr val="dk1"/>
                </a:solidFill>
                <a:highlight>
                  <a:srgbClr val="FFFFFF"/>
                </a:highlight>
                <a:latin typeface="Open Sans"/>
                <a:ea typeface="Open Sans"/>
                <a:cs typeface="Open Sans"/>
                <a:sym typeface="Open Sans"/>
              </a:rPr>
              <a:t>d: The number of times that the raw observations are differenced</a:t>
            </a:r>
            <a:endParaRPr sz="850">
              <a:solidFill>
                <a:schemeClr val="dk1"/>
              </a:solidFill>
              <a:highlight>
                <a:srgbClr val="FFFFFF"/>
              </a:highlight>
              <a:latin typeface="Open Sans"/>
              <a:ea typeface="Open Sans"/>
              <a:cs typeface="Open Sans"/>
              <a:sym typeface="Open Sans"/>
            </a:endParaRPr>
          </a:p>
          <a:p>
            <a:pPr indent="-282575" lvl="0" marL="914400" rtl="0" algn="l">
              <a:lnSpc>
                <a:spcPct val="115000"/>
              </a:lnSpc>
              <a:spcBef>
                <a:spcPts val="0"/>
              </a:spcBef>
              <a:spcAft>
                <a:spcPts val="0"/>
              </a:spcAft>
              <a:buClr>
                <a:schemeClr val="dk1"/>
              </a:buClr>
              <a:buSzPts val="850"/>
              <a:buFont typeface="Open Sans"/>
              <a:buAutoNum type="arabicParenR"/>
            </a:pPr>
            <a:r>
              <a:rPr lang="en-US" sz="850">
                <a:solidFill>
                  <a:schemeClr val="dk1"/>
                </a:solidFill>
                <a:highlight>
                  <a:srgbClr val="FFFFFF"/>
                </a:highlight>
                <a:latin typeface="Open Sans"/>
                <a:ea typeface="Open Sans"/>
                <a:cs typeface="Open Sans"/>
                <a:sym typeface="Open Sans"/>
              </a:rPr>
              <a:t>q: The size of the moving average window</a:t>
            </a:r>
            <a:endParaRPr sz="850">
              <a:solidFill>
                <a:schemeClr val="dk1"/>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SzPts val="1100"/>
              <a:buFont typeface="Open Sans"/>
              <a:buAutoNum type="arabicPeriod" startAt="6"/>
            </a:pPr>
            <a:r>
              <a:rPr lang="en-US" sz="1100">
                <a:latin typeface="Open Sans"/>
                <a:ea typeface="Open Sans"/>
                <a:cs typeface="Open Sans"/>
                <a:sym typeface="Open Sans"/>
              </a:rPr>
              <a:t>Build model based on the selected optimal parameters</a:t>
            </a:r>
            <a:endParaRPr sz="1100">
              <a:latin typeface="Open Sans"/>
              <a:ea typeface="Open Sans"/>
              <a:cs typeface="Open Sans"/>
              <a:sym typeface="Open Sans"/>
            </a:endParaRPr>
          </a:p>
          <a:p>
            <a:pPr indent="-298450" lvl="0" marL="457200" rtl="0" algn="l">
              <a:lnSpc>
                <a:spcPct val="115000"/>
              </a:lnSpc>
              <a:spcBef>
                <a:spcPts val="0"/>
              </a:spcBef>
              <a:spcAft>
                <a:spcPts val="0"/>
              </a:spcAft>
              <a:buSzPts val="1100"/>
              <a:buFont typeface="Open Sans"/>
              <a:buAutoNum type="arabicPeriod" startAt="6"/>
            </a:pPr>
            <a:r>
              <a:rPr lang="en-US" sz="1100">
                <a:latin typeface="Open Sans"/>
                <a:ea typeface="Open Sans"/>
                <a:cs typeface="Open Sans"/>
                <a:sym typeface="Open Sans"/>
              </a:rPr>
              <a:t>Forecast</a:t>
            </a:r>
            <a:endParaRPr sz="850">
              <a:solidFill>
                <a:schemeClr val="dk1"/>
              </a:solidFill>
              <a:highlight>
                <a:srgbClr val="FFFFFF"/>
              </a:highlight>
              <a:latin typeface="Open Sans"/>
              <a:ea typeface="Open Sans"/>
              <a:cs typeface="Open Sans"/>
              <a:sym typeface="Open Sans"/>
            </a:endParaRPr>
          </a:p>
        </p:txBody>
      </p:sp>
      <p:pic>
        <p:nvPicPr>
          <p:cNvPr id="159" name="Google Shape;159;p19"/>
          <p:cNvPicPr preferRelativeResize="0"/>
          <p:nvPr/>
        </p:nvPicPr>
        <p:blipFill>
          <a:blip r:embed="rId3">
            <a:alphaModFix/>
          </a:blip>
          <a:stretch>
            <a:fillRect/>
          </a:stretch>
        </p:blipFill>
        <p:spPr>
          <a:xfrm>
            <a:off x="6326425" y="435725"/>
            <a:ext cx="2592350" cy="1514700"/>
          </a:xfrm>
          <a:prstGeom prst="rect">
            <a:avLst/>
          </a:prstGeom>
          <a:noFill/>
          <a:ln>
            <a:noFill/>
          </a:ln>
        </p:spPr>
      </p:pic>
      <p:pic>
        <p:nvPicPr>
          <p:cNvPr id="160" name="Google Shape;160;p19"/>
          <p:cNvPicPr preferRelativeResize="0"/>
          <p:nvPr/>
        </p:nvPicPr>
        <p:blipFill>
          <a:blip r:embed="rId4">
            <a:alphaModFix/>
          </a:blip>
          <a:stretch>
            <a:fillRect/>
          </a:stretch>
        </p:blipFill>
        <p:spPr>
          <a:xfrm>
            <a:off x="6326424" y="2426825"/>
            <a:ext cx="2592350" cy="1514713"/>
          </a:xfrm>
          <a:prstGeom prst="rect">
            <a:avLst/>
          </a:prstGeom>
          <a:noFill/>
          <a:ln>
            <a:noFill/>
          </a:ln>
        </p:spPr>
      </p:pic>
      <p:sp>
        <p:nvSpPr>
          <p:cNvPr id="161" name="Google Shape;161;p19"/>
          <p:cNvSpPr txBox="1"/>
          <p:nvPr/>
        </p:nvSpPr>
        <p:spPr>
          <a:xfrm>
            <a:off x="295975" y="2026625"/>
            <a:ext cx="2713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chemeClr val="accent1"/>
                </a:solidFill>
                <a:latin typeface="Open Sans"/>
                <a:ea typeface="Open Sans"/>
                <a:cs typeface="Open Sans"/>
                <a:sym typeface="Open Sans"/>
              </a:rPr>
              <a:t>Test on a random dataset</a:t>
            </a:r>
            <a:endParaRPr>
              <a:solidFill>
                <a:schemeClr val="accent1"/>
              </a:solidFill>
              <a:latin typeface="Open Sans"/>
              <a:ea typeface="Open Sans"/>
              <a:cs typeface="Open Sans"/>
              <a:sym typeface="Open Sans"/>
            </a:endParaRPr>
          </a:p>
        </p:txBody>
      </p:sp>
      <p:sp>
        <p:nvSpPr>
          <p:cNvPr id="162" name="Google Shape;162;p19"/>
          <p:cNvSpPr txBox="1"/>
          <p:nvPr/>
        </p:nvSpPr>
        <p:spPr>
          <a:xfrm>
            <a:off x="3129575" y="2028800"/>
            <a:ext cx="321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chemeClr val="accent1"/>
                </a:solidFill>
                <a:latin typeface="Open Sans"/>
                <a:ea typeface="Open Sans"/>
                <a:cs typeface="Open Sans"/>
                <a:sym typeface="Open Sans"/>
              </a:rPr>
              <a:t>Auto Apply to all the 93 datasets</a:t>
            </a:r>
            <a:endParaRPr>
              <a:solidFill>
                <a:schemeClr val="accent1"/>
              </a:solidFill>
              <a:latin typeface="Open Sans"/>
              <a:ea typeface="Open Sans"/>
              <a:cs typeface="Open Sans"/>
              <a:sym typeface="Open Sans"/>
            </a:endParaRPr>
          </a:p>
        </p:txBody>
      </p:sp>
      <p:sp>
        <p:nvSpPr>
          <p:cNvPr id="163" name="Google Shape;163;p19"/>
          <p:cNvSpPr/>
          <p:nvPr/>
        </p:nvSpPr>
        <p:spPr>
          <a:xfrm>
            <a:off x="2856000" y="2074100"/>
            <a:ext cx="384000" cy="309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rot="10800000">
            <a:off x="6647150" y="2111075"/>
            <a:ext cx="1950900" cy="155100"/>
          </a:xfrm>
          <a:prstGeom prst="triangle">
            <a:avLst>
              <a:gd fmla="val 49979"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0"/>
          <p:cNvSpPr txBox="1"/>
          <p:nvPr/>
        </p:nvSpPr>
        <p:spPr>
          <a:xfrm>
            <a:off x="457200" y="295550"/>
            <a:ext cx="5181600" cy="53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chemeClr val="dk1"/>
                </a:solidFill>
                <a:latin typeface="Open Sans"/>
                <a:ea typeface="Open Sans"/>
                <a:cs typeface="Open Sans"/>
                <a:sym typeface="Open Sans"/>
              </a:rPr>
              <a:t>Methodology: Optimization</a:t>
            </a:r>
            <a:endParaRPr b="1" sz="2600">
              <a:solidFill>
                <a:schemeClr val="dk1"/>
              </a:solidFill>
            </a:endParaRPr>
          </a:p>
        </p:txBody>
      </p:sp>
      <p:grpSp>
        <p:nvGrpSpPr>
          <p:cNvPr id="170" name="Google Shape;170;p20"/>
          <p:cNvGrpSpPr/>
          <p:nvPr/>
        </p:nvGrpSpPr>
        <p:grpSpPr>
          <a:xfrm>
            <a:off x="670200" y="1032525"/>
            <a:ext cx="8362575" cy="3341975"/>
            <a:chOff x="670200" y="1032525"/>
            <a:chExt cx="8362575" cy="3341975"/>
          </a:xfrm>
        </p:grpSpPr>
        <p:sp>
          <p:nvSpPr>
            <p:cNvPr id="171" name="Google Shape;171;p20"/>
            <p:cNvSpPr txBox="1"/>
            <p:nvPr/>
          </p:nvSpPr>
          <p:spPr>
            <a:xfrm>
              <a:off x="2555775" y="1935950"/>
              <a:ext cx="2352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solidFill>
                    <a:schemeClr val="dk1"/>
                  </a:solidFill>
                  <a:latin typeface="Open Sans"/>
                  <a:ea typeface="Open Sans"/>
                  <a:cs typeface="Open Sans"/>
                  <a:sym typeface="Open Sans"/>
                </a:rPr>
                <a:t>Short-term optimization </a:t>
              </a:r>
              <a:endParaRPr>
                <a:latin typeface="Open Sans"/>
                <a:ea typeface="Open Sans"/>
                <a:cs typeface="Open Sans"/>
                <a:sym typeface="Open Sans"/>
              </a:endParaRPr>
            </a:p>
          </p:txBody>
        </p:sp>
        <p:sp>
          <p:nvSpPr>
            <p:cNvPr id="172" name="Google Shape;172;p20"/>
            <p:cNvSpPr txBox="1"/>
            <p:nvPr/>
          </p:nvSpPr>
          <p:spPr>
            <a:xfrm>
              <a:off x="670200" y="2547150"/>
              <a:ext cx="2140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solidFill>
                    <a:schemeClr val="dk1"/>
                  </a:solidFill>
                  <a:latin typeface="Open Sans"/>
                  <a:ea typeface="Open Sans"/>
                  <a:cs typeface="Open Sans"/>
                  <a:sym typeface="Open Sans"/>
                </a:rPr>
                <a:t>O</a:t>
              </a:r>
              <a:r>
                <a:rPr lang="en-US">
                  <a:solidFill>
                    <a:schemeClr val="dk1"/>
                  </a:solidFill>
                  <a:latin typeface="Open Sans"/>
                  <a:ea typeface="Open Sans"/>
                  <a:cs typeface="Open Sans"/>
                  <a:sym typeface="Open Sans"/>
                </a:rPr>
                <a:t>ptimization </a:t>
              </a:r>
              <a:endParaRPr>
                <a:latin typeface="Open Sans"/>
                <a:ea typeface="Open Sans"/>
                <a:cs typeface="Open Sans"/>
                <a:sym typeface="Open Sans"/>
              </a:endParaRPr>
            </a:p>
          </p:txBody>
        </p:sp>
        <p:sp>
          <p:nvSpPr>
            <p:cNvPr id="173" name="Google Shape;173;p20"/>
            <p:cNvSpPr txBox="1"/>
            <p:nvPr/>
          </p:nvSpPr>
          <p:spPr>
            <a:xfrm>
              <a:off x="2562925" y="3300875"/>
              <a:ext cx="32877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solidFill>
                    <a:schemeClr val="dk1"/>
                  </a:solidFill>
                  <a:latin typeface="Open Sans"/>
                  <a:ea typeface="Open Sans"/>
                  <a:cs typeface="Open Sans"/>
                  <a:sym typeface="Open Sans"/>
                </a:rPr>
                <a:t>Long-term optimization</a:t>
              </a:r>
              <a:endParaRPr>
                <a:latin typeface="Open Sans"/>
                <a:ea typeface="Open Sans"/>
                <a:cs typeface="Open Sans"/>
                <a:sym typeface="Open Sans"/>
              </a:endParaRPr>
            </a:p>
          </p:txBody>
        </p:sp>
        <p:sp>
          <p:nvSpPr>
            <p:cNvPr id="174" name="Google Shape;174;p20"/>
            <p:cNvSpPr txBox="1"/>
            <p:nvPr/>
          </p:nvSpPr>
          <p:spPr>
            <a:xfrm>
              <a:off x="2479575" y="1032525"/>
              <a:ext cx="3492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solidFill>
                    <a:schemeClr val="dk1"/>
                  </a:solidFill>
                  <a:latin typeface="Open Sans"/>
                  <a:ea typeface="Open Sans"/>
                  <a:cs typeface="Open Sans"/>
                  <a:sym typeface="Open Sans"/>
                </a:rPr>
                <a:t>maximize expected profits (one-day)</a:t>
              </a:r>
              <a:endParaRPr>
                <a:latin typeface="Open Sans"/>
                <a:ea typeface="Open Sans"/>
                <a:cs typeface="Open Sans"/>
                <a:sym typeface="Open Sans"/>
              </a:endParaRPr>
            </a:p>
          </p:txBody>
        </p:sp>
        <p:sp>
          <p:nvSpPr>
            <p:cNvPr id="175" name="Google Shape;175;p20"/>
            <p:cNvSpPr txBox="1"/>
            <p:nvPr/>
          </p:nvSpPr>
          <p:spPr>
            <a:xfrm>
              <a:off x="2449725" y="3974300"/>
              <a:ext cx="2352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a:solidFill>
                    <a:schemeClr val="dk1"/>
                  </a:solidFill>
                  <a:latin typeface="Open Sans"/>
                  <a:ea typeface="Open Sans"/>
                  <a:cs typeface="Open Sans"/>
                  <a:sym typeface="Open Sans"/>
                </a:rPr>
                <a:t>minimize portfolio risk</a:t>
              </a:r>
              <a:endParaRPr>
                <a:latin typeface="Open Sans"/>
                <a:ea typeface="Open Sans"/>
                <a:cs typeface="Open Sans"/>
                <a:sym typeface="Open Sans"/>
              </a:endParaRPr>
            </a:p>
          </p:txBody>
        </p:sp>
        <p:cxnSp>
          <p:nvCxnSpPr>
            <p:cNvPr id="176" name="Google Shape;176;p20"/>
            <p:cNvCxnSpPr/>
            <p:nvPr/>
          </p:nvCxnSpPr>
          <p:spPr>
            <a:xfrm flipH="1" rot="10800000">
              <a:off x="1426875" y="2136050"/>
              <a:ext cx="1052700" cy="409800"/>
            </a:xfrm>
            <a:prstGeom prst="straightConnector1">
              <a:avLst/>
            </a:prstGeom>
            <a:noFill/>
            <a:ln cap="flat" cmpd="sng" w="9525">
              <a:solidFill>
                <a:srgbClr val="BB0027"/>
              </a:solidFill>
              <a:prstDash val="solid"/>
              <a:round/>
              <a:headEnd len="med" w="med" type="none"/>
              <a:tailEnd len="med" w="med" type="triangle"/>
            </a:ln>
          </p:spPr>
        </p:cxnSp>
        <p:cxnSp>
          <p:nvCxnSpPr>
            <p:cNvPr id="177" name="Google Shape;177;p20"/>
            <p:cNvCxnSpPr/>
            <p:nvPr/>
          </p:nvCxnSpPr>
          <p:spPr>
            <a:xfrm>
              <a:off x="1369225" y="2936975"/>
              <a:ext cx="1193700" cy="564000"/>
            </a:xfrm>
            <a:prstGeom prst="straightConnector1">
              <a:avLst/>
            </a:prstGeom>
            <a:noFill/>
            <a:ln cap="flat" cmpd="sng" w="9525">
              <a:solidFill>
                <a:srgbClr val="BB0027"/>
              </a:solidFill>
              <a:prstDash val="solid"/>
              <a:round/>
              <a:headEnd len="med" w="med" type="none"/>
              <a:tailEnd len="med" w="med" type="triangle"/>
            </a:ln>
          </p:spPr>
        </p:cxnSp>
        <p:sp>
          <p:nvSpPr>
            <p:cNvPr id="178" name="Google Shape;178;p20"/>
            <p:cNvSpPr txBox="1"/>
            <p:nvPr/>
          </p:nvSpPr>
          <p:spPr>
            <a:xfrm>
              <a:off x="5261475" y="1558250"/>
              <a:ext cx="2004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solidFill>
                    <a:schemeClr val="dk1"/>
                  </a:solidFill>
                  <a:highlight>
                    <a:schemeClr val="lt1"/>
                  </a:highlight>
                  <a:latin typeface="Open Sans"/>
                  <a:ea typeface="Open Sans"/>
                  <a:cs typeface="Open Sans"/>
                  <a:sym typeface="Open Sans"/>
                </a:rPr>
                <a:t>Without prediction</a:t>
              </a:r>
              <a:endParaRPr>
                <a:highlight>
                  <a:schemeClr val="lt1"/>
                </a:highlight>
                <a:latin typeface="Open Sans"/>
                <a:ea typeface="Open Sans"/>
                <a:cs typeface="Open Sans"/>
                <a:sym typeface="Open Sans"/>
              </a:endParaRPr>
            </a:p>
          </p:txBody>
        </p:sp>
        <p:sp>
          <p:nvSpPr>
            <p:cNvPr id="179" name="Google Shape;179;p20"/>
            <p:cNvSpPr txBox="1"/>
            <p:nvPr/>
          </p:nvSpPr>
          <p:spPr>
            <a:xfrm>
              <a:off x="5261475" y="2336150"/>
              <a:ext cx="37713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solidFill>
                    <a:schemeClr val="dk1"/>
                  </a:solidFill>
                  <a:highlight>
                    <a:schemeClr val="lt1"/>
                  </a:highlight>
                  <a:latin typeface="Open Sans"/>
                  <a:ea typeface="Open Sans"/>
                  <a:cs typeface="Open Sans"/>
                  <a:sym typeface="Open Sans"/>
                </a:rPr>
                <a:t>With prediction: Machine Learning &amp; ARIMA</a:t>
              </a:r>
              <a:endParaRPr>
                <a:solidFill>
                  <a:schemeClr val="dk1"/>
                </a:solidFill>
                <a:highlight>
                  <a:schemeClr val="lt1"/>
                </a:highlight>
                <a:latin typeface="Open Sans"/>
                <a:ea typeface="Open Sans"/>
                <a:cs typeface="Open Sans"/>
                <a:sym typeface="Open Sans"/>
              </a:endParaRPr>
            </a:p>
          </p:txBody>
        </p:sp>
        <p:cxnSp>
          <p:nvCxnSpPr>
            <p:cNvPr id="180" name="Google Shape;180;p20"/>
            <p:cNvCxnSpPr>
              <a:stCxn id="171" idx="3"/>
              <a:endCxn id="178" idx="1"/>
            </p:cNvCxnSpPr>
            <p:nvPr/>
          </p:nvCxnSpPr>
          <p:spPr>
            <a:xfrm flipH="1" rot="10800000">
              <a:off x="4908075" y="1758350"/>
              <a:ext cx="353400" cy="377700"/>
            </a:xfrm>
            <a:prstGeom prst="straightConnector1">
              <a:avLst/>
            </a:prstGeom>
            <a:noFill/>
            <a:ln cap="flat" cmpd="sng" w="9525">
              <a:solidFill>
                <a:srgbClr val="BB0027"/>
              </a:solidFill>
              <a:prstDash val="solid"/>
              <a:round/>
              <a:headEnd len="med" w="med" type="none"/>
              <a:tailEnd len="med" w="med" type="triangle"/>
            </a:ln>
          </p:spPr>
        </p:cxnSp>
        <p:cxnSp>
          <p:nvCxnSpPr>
            <p:cNvPr id="181" name="Google Shape;181;p20"/>
            <p:cNvCxnSpPr>
              <a:stCxn id="171" idx="3"/>
              <a:endCxn id="179" idx="1"/>
            </p:cNvCxnSpPr>
            <p:nvPr/>
          </p:nvCxnSpPr>
          <p:spPr>
            <a:xfrm>
              <a:off x="4908075" y="2136050"/>
              <a:ext cx="353400" cy="524100"/>
            </a:xfrm>
            <a:prstGeom prst="straightConnector1">
              <a:avLst/>
            </a:prstGeom>
            <a:noFill/>
            <a:ln cap="flat" cmpd="sng" w="9525">
              <a:solidFill>
                <a:schemeClr val="accent1"/>
              </a:solidFill>
              <a:prstDash val="solid"/>
              <a:round/>
              <a:headEnd len="med" w="med" type="none"/>
              <a:tailEnd len="med" w="med" type="triangle"/>
            </a:ln>
          </p:spPr>
        </p:cxnSp>
        <p:sp>
          <p:nvSpPr>
            <p:cNvPr id="182" name="Google Shape;182;p20"/>
            <p:cNvSpPr/>
            <p:nvPr/>
          </p:nvSpPr>
          <p:spPr>
            <a:xfrm>
              <a:off x="3440500" y="1508925"/>
              <a:ext cx="235800" cy="316200"/>
            </a:xfrm>
            <a:prstGeom prst="upArrow">
              <a:avLst>
                <a:gd fmla="val 50000" name="adj1"/>
                <a:gd fmla="val 50000" name="adj2"/>
              </a:avLst>
            </a:prstGeom>
            <a:solidFill>
              <a:srgbClr val="BB002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a:off x="3469300" y="3701075"/>
              <a:ext cx="235800" cy="316200"/>
            </a:xfrm>
            <a:prstGeom prst="downArrow">
              <a:avLst>
                <a:gd fmla="val 50000" name="adj1"/>
                <a:gd fmla="val 50000" name="adj2"/>
              </a:avLst>
            </a:prstGeom>
            <a:solidFill>
              <a:srgbClr val="BB002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20"/>
          <p:cNvSpPr txBox="1"/>
          <p:nvPr/>
        </p:nvSpPr>
        <p:spPr>
          <a:xfrm>
            <a:off x="5326700" y="1759950"/>
            <a:ext cx="1557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900">
                <a:latin typeface="Open Sans"/>
                <a:ea typeface="Open Sans"/>
                <a:cs typeface="Open Sans"/>
                <a:sym typeface="Open Sans"/>
              </a:rPr>
              <a:t>(Ideal but not practical)</a:t>
            </a:r>
            <a:endParaRPr b="1" sz="90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1"/>
          <p:cNvSpPr txBox="1"/>
          <p:nvPr/>
        </p:nvSpPr>
        <p:spPr>
          <a:xfrm>
            <a:off x="457200" y="295550"/>
            <a:ext cx="8552400" cy="53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chemeClr val="dk1"/>
                </a:solidFill>
                <a:latin typeface="Open Sans"/>
                <a:ea typeface="Open Sans"/>
                <a:cs typeface="Open Sans"/>
                <a:sym typeface="Open Sans"/>
              </a:rPr>
              <a:t>Methodology: Short-Term Optimization  </a:t>
            </a:r>
            <a:r>
              <a:rPr b="1" lang="en-US" sz="1600">
                <a:solidFill>
                  <a:schemeClr val="dk1"/>
                </a:solidFill>
                <a:latin typeface="Open Sans"/>
                <a:ea typeface="Open Sans"/>
                <a:cs typeface="Open Sans"/>
                <a:sym typeface="Open Sans"/>
              </a:rPr>
              <a:t>(Without Prediction)</a:t>
            </a:r>
            <a:endParaRPr b="1" sz="1600">
              <a:solidFill>
                <a:schemeClr val="dk1"/>
              </a:solidFill>
            </a:endParaRPr>
          </a:p>
          <a:p>
            <a:pPr indent="0" lvl="0" marL="0" rtl="0" algn="l">
              <a:spcBef>
                <a:spcPts val="0"/>
              </a:spcBef>
              <a:spcAft>
                <a:spcPts val="0"/>
              </a:spcAft>
              <a:buNone/>
            </a:pPr>
            <a:r>
              <a:t/>
            </a:r>
            <a:endParaRPr b="1" sz="2400">
              <a:solidFill>
                <a:schemeClr val="dk1"/>
              </a:solidFill>
              <a:latin typeface="Open Sans"/>
              <a:ea typeface="Open Sans"/>
              <a:cs typeface="Open Sans"/>
              <a:sym typeface="Open Sans"/>
            </a:endParaRPr>
          </a:p>
        </p:txBody>
      </p:sp>
      <p:pic>
        <p:nvPicPr>
          <p:cNvPr id="190" name="Google Shape;190;p21"/>
          <p:cNvPicPr preferRelativeResize="0"/>
          <p:nvPr/>
        </p:nvPicPr>
        <p:blipFill>
          <a:blip r:embed="rId3">
            <a:alphaModFix/>
          </a:blip>
          <a:stretch>
            <a:fillRect/>
          </a:stretch>
        </p:blipFill>
        <p:spPr>
          <a:xfrm>
            <a:off x="792175" y="882750"/>
            <a:ext cx="6797650" cy="2211825"/>
          </a:xfrm>
          <a:prstGeom prst="rect">
            <a:avLst/>
          </a:prstGeom>
          <a:noFill/>
          <a:ln>
            <a:noFill/>
          </a:ln>
        </p:spPr>
      </p:pic>
      <p:pic>
        <p:nvPicPr>
          <p:cNvPr id="191" name="Google Shape;191;p21"/>
          <p:cNvPicPr preferRelativeResize="0"/>
          <p:nvPr/>
        </p:nvPicPr>
        <p:blipFill>
          <a:blip r:embed="rId4">
            <a:alphaModFix/>
          </a:blip>
          <a:stretch>
            <a:fillRect/>
          </a:stretch>
        </p:blipFill>
        <p:spPr>
          <a:xfrm>
            <a:off x="911825" y="3147775"/>
            <a:ext cx="5238099" cy="1627500"/>
          </a:xfrm>
          <a:prstGeom prst="rect">
            <a:avLst/>
          </a:prstGeom>
          <a:noFill/>
          <a:ln>
            <a:noFill/>
          </a:ln>
        </p:spPr>
      </p:pic>
      <p:sp>
        <p:nvSpPr>
          <p:cNvPr id="192" name="Google Shape;192;p21"/>
          <p:cNvSpPr txBox="1"/>
          <p:nvPr/>
        </p:nvSpPr>
        <p:spPr>
          <a:xfrm>
            <a:off x="6894175" y="606375"/>
            <a:ext cx="1557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900">
                <a:solidFill>
                  <a:srgbClr val="BB0027"/>
                </a:solidFill>
                <a:latin typeface="Open Sans"/>
                <a:ea typeface="Open Sans"/>
                <a:cs typeface="Open Sans"/>
                <a:sym typeface="Open Sans"/>
              </a:rPr>
              <a:t>(Ideal but not practical)</a:t>
            </a:r>
            <a:endParaRPr b="1" sz="900">
              <a:solidFill>
                <a:srgbClr val="BB0027"/>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2"/>
          <p:cNvSpPr txBox="1"/>
          <p:nvPr/>
        </p:nvSpPr>
        <p:spPr>
          <a:xfrm>
            <a:off x="457200" y="295550"/>
            <a:ext cx="8564100" cy="53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chemeClr val="dk1"/>
                </a:solidFill>
                <a:latin typeface="Open Sans"/>
                <a:ea typeface="Open Sans"/>
                <a:cs typeface="Open Sans"/>
                <a:sym typeface="Open Sans"/>
              </a:rPr>
              <a:t>Methodology: Short-Term Optimization </a:t>
            </a:r>
            <a:r>
              <a:rPr b="1" lang="en-US" sz="1600">
                <a:solidFill>
                  <a:schemeClr val="dk1"/>
                </a:solidFill>
                <a:latin typeface="Open Sans"/>
                <a:ea typeface="Open Sans"/>
                <a:cs typeface="Open Sans"/>
                <a:sym typeface="Open Sans"/>
              </a:rPr>
              <a:t>(With Prediction)</a:t>
            </a:r>
            <a:endParaRPr b="1" sz="1600">
              <a:solidFill>
                <a:schemeClr val="dk1"/>
              </a:solidFill>
            </a:endParaRPr>
          </a:p>
        </p:txBody>
      </p:sp>
      <p:pic>
        <p:nvPicPr>
          <p:cNvPr id="198" name="Google Shape;198;p22"/>
          <p:cNvPicPr preferRelativeResize="0"/>
          <p:nvPr/>
        </p:nvPicPr>
        <p:blipFill>
          <a:blip r:embed="rId3">
            <a:alphaModFix/>
          </a:blip>
          <a:stretch>
            <a:fillRect/>
          </a:stretch>
        </p:blipFill>
        <p:spPr>
          <a:xfrm>
            <a:off x="950250" y="884437"/>
            <a:ext cx="6778674" cy="2180150"/>
          </a:xfrm>
          <a:prstGeom prst="rect">
            <a:avLst/>
          </a:prstGeom>
          <a:noFill/>
          <a:ln>
            <a:noFill/>
          </a:ln>
        </p:spPr>
      </p:pic>
      <p:sp>
        <p:nvSpPr>
          <p:cNvPr id="199" name="Google Shape;199;p22"/>
          <p:cNvSpPr/>
          <p:nvPr/>
        </p:nvSpPr>
        <p:spPr>
          <a:xfrm>
            <a:off x="1204825" y="1910125"/>
            <a:ext cx="6596700" cy="350700"/>
          </a:xfrm>
          <a:prstGeom prst="roundRect">
            <a:avLst>
              <a:gd fmla="val 16667" name="adj"/>
            </a:avLst>
          </a:prstGeom>
          <a:noFill/>
          <a:ln cap="flat" cmpd="sng" w="19050">
            <a:solidFill>
              <a:srgbClr val="BB00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942625" y="2539600"/>
            <a:ext cx="5436000" cy="590100"/>
          </a:xfrm>
          <a:prstGeom prst="roundRect">
            <a:avLst>
              <a:gd fmla="val 16667" name="adj"/>
            </a:avLst>
          </a:prstGeom>
          <a:noFill/>
          <a:ln cap="flat" cmpd="sng" w="19050">
            <a:solidFill>
              <a:srgbClr val="BB00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 name="Google Shape;201;p22"/>
          <p:cNvPicPr preferRelativeResize="0"/>
          <p:nvPr/>
        </p:nvPicPr>
        <p:blipFill>
          <a:blip r:embed="rId4">
            <a:alphaModFix/>
          </a:blip>
          <a:stretch>
            <a:fillRect/>
          </a:stretch>
        </p:blipFill>
        <p:spPr>
          <a:xfrm>
            <a:off x="1140425" y="3223975"/>
            <a:ext cx="5238099" cy="1627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3"/>
          <p:cNvSpPr txBox="1"/>
          <p:nvPr/>
        </p:nvSpPr>
        <p:spPr>
          <a:xfrm>
            <a:off x="457200" y="295550"/>
            <a:ext cx="7309800" cy="53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chemeClr val="dk1"/>
                </a:solidFill>
                <a:latin typeface="Open Sans"/>
                <a:ea typeface="Open Sans"/>
                <a:cs typeface="Open Sans"/>
                <a:sym typeface="Open Sans"/>
              </a:rPr>
              <a:t>Methodology: Long-Term Optimization</a:t>
            </a:r>
            <a:endParaRPr b="1" sz="2600">
              <a:solidFill>
                <a:schemeClr val="dk1"/>
              </a:solidFill>
            </a:endParaRPr>
          </a:p>
        </p:txBody>
      </p:sp>
      <p:pic>
        <p:nvPicPr>
          <p:cNvPr id="207" name="Google Shape;207;p23"/>
          <p:cNvPicPr preferRelativeResize="0"/>
          <p:nvPr/>
        </p:nvPicPr>
        <p:blipFill>
          <a:blip r:embed="rId3">
            <a:alphaModFix/>
          </a:blip>
          <a:stretch>
            <a:fillRect/>
          </a:stretch>
        </p:blipFill>
        <p:spPr>
          <a:xfrm>
            <a:off x="1183246" y="803675"/>
            <a:ext cx="5973925" cy="2443600"/>
          </a:xfrm>
          <a:prstGeom prst="rect">
            <a:avLst/>
          </a:prstGeom>
          <a:noFill/>
          <a:ln>
            <a:noFill/>
          </a:ln>
        </p:spPr>
      </p:pic>
      <p:sp>
        <p:nvSpPr>
          <p:cNvPr id="208" name="Google Shape;208;p23"/>
          <p:cNvSpPr/>
          <p:nvPr/>
        </p:nvSpPr>
        <p:spPr>
          <a:xfrm>
            <a:off x="1390275" y="1772025"/>
            <a:ext cx="5766900" cy="276000"/>
          </a:xfrm>
          <a:prstGeom prst="roundRect">
            <a:avLst>
              <a:gd fmla="val 16667" name="adj"/>
            </a:avLst>
          </a:prstGeom>
          <a:noFill/>
          <a:ln cap="flat" cmpd="sng" w="19050">
            <a:solidFill>
              <a:srgbClr val="BB00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p:nvPr/>
        </p:nvSpPr>
        <p:spPr>
          <a:xfrm>
            <a:off x="1120700" y="2761325"/>
            <a:ext cx="5848800" cy="534000"/>
          </a:xfrm>
          <a:prstGeom prst="roundRect">
            <a:avLst>
              <a:gd fmla="val 16667" name="adj"/>
            </a:avLst>
          </a:prstGeom>
          <a:noFill/>
          <a:ln cap="flat" cmpd="sng" w="19050">
            <a:solidFill>
              <a:srgbClr val="BB00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23"/>
          <p:cNvPicPr preferRelativeResize="0"/>
          <p:nvPr/>
        </p:nvPicPr>
        <p:blipFill>
          <a:blip r:embed="rId4">
            <a:alphaModFix/>
          </a:blip>
          <a:stretch>
            <a:fillRect/>
          </a:stretch>
        </p:blipFill>
        <p:spPr>
          <a:xfrm>
            <a:off x="1390275" y="3357170"/>
            <a:ext cx="4445100" cy="1429600"/>
          </a:xfrm>
          <a:prstGeom prst="rect">
            <a:avLst/>
          </a:prstGeom>
          <a:noFill/>
          <a:ln>
            <a:noFill/>
          </a:ln>
        </p:spPr>
      </p:pic>
      <p:sp>
        <p:nvSpPr>
          <p:cNvPr id="211" name="Google Shape;211;p23"/>
          <p:cNvSpPr/>
          <p:nvPr/>
        </p:nvSpPr>
        <p:spPr>
          <a:xfrm>
            <a:off x="1622025" y="3773513"/>
            <a:ext cx="3981600" cy="312000"/>
          </a:xfrm>
          <a:prstGeom prst="roundRect">
            <a:avLst>
              <a:gd fmla="val 16667" name="adj"/>
            </a:avLst>
          </a:prstGeom>
          <a:noFill/>
          <a:ln cap="flat" cmpd="sng" w="19050">
            <a:solidFill>
              <a:srgbClr val="BB00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4"/>
          <p:cNvSpPr txBox="1"/>
          <p:nvPr/>
        </p:nvSpPr>
        <p:spPr>
          <a:xfrm>
            <a:off x="457200" y="295550"/>
            <a:ext cx="6527400" cy="53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chemeClr val="dk1"/>
                </a:solidFill>
                <a:latin typeface="Open Sans"/>
                <a:ea typeface="Open Sans"/>
                <a:cs typeface="Open Sans"/>
                <a:sym typeface="Open Sans"/>
              </a:rPr>
              <a:t>Machine Learning Prediction Results</a:t>
            </a:r>
            <a:endParaRPr b="1" sz="2600">
              <a:solidFill>
                <a:schemeClr val="dk1"/>
              </a:solidFill>
            </a:endParaRPr>
          </a:p>
        </p:txBody>
      </p:sp>
      <p:sp>
        <p:nvSpPr>
          <p:cNvPr id="217" name="Google Shape;217;p24"/>
          <p:cNvSpPr txBox="1"/>
          <p:nvPr/>
        </p:nvSpPr>
        <p:spPr>
          <a:xfrm>
            <a:off x="457200" y="800100"/>
            <a:ext cx="708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Open Sans"/>
                <a:ea typeface="Open Sans"/>
                <a:cs typeface="Open Sans"/>
                <a:sym typeface="Open Sans"/>
              </a:rPr>
              <a:t>Predicting the close price for each cryptocurrency on August 28, 2021</a:t>
            </a:r>
            <a:endParaRPr>
              <a:latin typeface="Open Sans"/>
              <a:ea typeface="Open Sans"/>
              <a:cs typeface="Open Sans"/>
              <a:sym typeface="Open Sans"/>
            </a:endParaRPr>
          </a:p>
        </p:txBody>
      </p:sp>
      <p:sp>
        <p:nvSpPr>
          <p:cNvPr id="218" name="Google Shape;218;p24"/>
          <p:cNvSpPr txBox="1"/>
          <p:nvPr/>
        </p:nvSpPr>
        <p:spPr>
          <a:xfrm>
            <a:off x="4375500" y="1259425"/>
            <a:ext cx="3824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Open Sans"/>
                <a:ea typeface="Open Sans"/>
                <a:cs typeface="Open Sans"/>
                <a:sym typeface="Open Sans"/>
              </a:rPr>
              <a:t>Output: csv file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ctr">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US">
                <a:latin typeface="Open Sans"/>
                <a:ea typeface="Open Sans"/>
                <a:cs typeface="Open Sans"/>
                <a:sym typeface="Open Sans"/>
              </a:rPr>
              <a:t>% Change,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US">
                <a:latin typeface="Open Sans"/>
                <a:ea typeface="Open Sans"/>
                <a:cs typeface="Open Sans"/>
                <a:sym typeface="Open Sans"/>
              </a:rPr>
              <a:t>Predicted 8.28 Close price</a:t>
            </a:r>
            <a:endParaRPr>
              <a:latin typeface="Open Sans"/>
              <a:ea typeface="Open Sans"/>
              <a:cs typeface="Open Sans"/>
              <a:sym typeface="Open Sans"/>
            </a:endParaRPr>
          </a:p>
        </p:txBody>
      </p:sp>
      <p:pic>
        <p:nvPicPr>
          <p:cNvPr id="219" name="Google Shape;219;p24"/>
          <p:cNvPicPr preferRelativeResize="0"/>
          <p:nvPr/>
        </p:nvPicPr>
        <p:blipFill>
          <a:blip r:embed="rId3">
            <a:alphaModFix/>
          </a:blip>
          <a:stretch>
            <a:fillRect/>
          </a:stretch>
        </p:blipFill>
        <p:spPr>
          <a:xfrm>
            <a:off x="640400" y="1115200"/>
            <a:ext cx="3004111" cy="363839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5"/>
          <p:cNvSpPr txBox="1"/>
          <p:nvPr/>
        </p:nvSpPr>
        <p:spPr>
          <a:xfrm>
            <a:off x="457200" y="295550"/>
            <a:ext cx="5181600" cy="53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chemeClr val="dk1"/>
                </a:solidFill>
                <a:latin typeface="Open Sans"/>
                <a:ea typeface="Open Sans"/>
                <a:cs typeface="Open Sans"/>
                <a:sym typeface="Open Sans"/>
              </a:rPr>
              <a:t>ARIMA Prediction </a:t>
            </a:r>
            <a:r>
              <a:rPr b="1" lang="en-US" sz="2400">
                <a:solidFill>
                  <a:schemeClr val="dk1"/>
                </a:solidFill>
                <a:latin typeface="Open Sans"/>
                <a:ea typeface="Open Sans"/>
                <a:cs typeface="Open Sans"/>
                <a:sym typeface="Open Sans"/>
              </a:rPr>
              <a:t>Results</a:t>
            </a:r>
            <a:endParaRPr b="1" sz="2600">
              <a:solidFill>
                <a:schemeClr val="dk1"/>
              </a:solidFill>
            </a:endParaRPr>
          </a:p>
        </p:txBody>
      </p:sp>
      <p:sp>
        <p:nvSpPr>
          <p:cNvPr id="225" name="Google Shape;225;p25"/>
          <p:cNvSpPr txBox="1"/>
          <p:nvPr/>
        </p:nvSpPr>
        <p:spPr>
          <a:xfrm>
            <a:off x="457200" y="800100"/>
            <a:ext cx="708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Open Sans"/>
                <a:ea typeface="Open Sans"/>
                <a:cs typeface="Open Sans"/>
                <a:sym typeface="Open Sans"/>
              </a:rPr>
              <a:t>Predicting the close price for each cryptocurrency on August 28, 2021</a:t>
            </a:r>
            <a:endParaRPr>
              <a:latin typeface="Open Sans"/>
              <a:ea typeface="Open Sans"/>
              <a:cs typeface="Open Sans"/>
              <a:sym typeface="Open Sans"/>
            </a:endParaRPr>
          </a:p>
        </p:txBody>
      </p:sp>
      <p:pic>
        <p:nvPicPr>
          <p:cNvPr id="226" name="Google Shape;226;p25"/>
          <p:cNvPicPr preferRelativeResize="0"/>
          <p:nvPr/>
        </p:nvPicPr>
        <p:blipFill>
          <a:blip r:embed="rId3">
            <a:alphaModFix/>
          </a:blip>
          <a:stretch>
            <a:fillRect/>
          </a:stretch>
        </p:blipFill>
        <p:spPr>
          <a:xfrm>
            <a:off x="544050" y="1226625"/>
            <a:ext cx="794887" cy="3585777"/>
          </a:xfrm>
          <a:prstGeom prst="rect">
            <a:avLst/>
          </a:prstGeom>
          <a:noFill/>
          <a:ln>
            <a:noFill/>
          </a:ln>
        </p:spPr>
      </p:pic>
      <p:pic>
        <p:nvPicPr>
          <p:cNvPr id="227" name="Google Shape;227;p25"/>
          <p:cNvPicPr preferRelativeResize="0"/>
          <p:nvPr/>
        </p:nvPicPr>
        <p:blipFill>
          <a:blip r:embed="rId4">
            <a:alphaModFix/>
          </a:blip>
          <a:stretch>
            <a:fillRect/>
          </a:stretch>
        </p:blipFill>
        <p:spPr>
          <a:xfrm>
            <a:off x="1818300" y="1200300"/>
            <a:ext cx="2367263" cy="3638400"/>
          </a:xfrm>
          <a:prstGeom prst="rect">
            <a:avLst/>
          </a:prstGeom>
          <a:noFill/>
          <a:ln>
            <a:noFill/>
          </a:ln>
        </p:spPr>
      </p:pic>
      <p:sp>
        <p:nvSpPr>
          <p:cNvPr id="228" name="Google Shape;228;p25"/>
          <p:cNvSpPr txBox="1"/>
          <p:nvPr/>
        </p:nvSpPr>
        <p:spPr>
          <a:xfrm>
            <a:off x="4375500" y="1259425"/>
            <a:ext cx="38244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Open Sans"/>
                <a:ea typeface="Open Sans"/>
                <a:cs typeface="Open Sans"/>
                <a:sym typeface="Open Sans"/>
              </a:rPr>
              <a:t>Output: csv file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ctr">
              <a:spcBef>
                <a:spcPts val="0"/>
              </a:spcBef>
              <a:spcAft>
                <a:spcPts val="0"/>
              </a:spcAft>
              <a:buNone/>
            </a:pPr>
            <a:r>
              <a:rPr lang="en-US">
                <a:latin typeface="Open Sans"/>
                <a:ea typeface="Open Sans"/>
                <a:cs typeface="Open Sans"/>
                <a:sym typeface="Open Sans"/>
              </a:rPr>
              <a:t>Actual open price </a:t>
            </a:r>
            <a:endParaRPr>
              <a:latin typeface="Open Sans"/>
              <a:ea typeface="Open Sans"/>
              <a:cs typeface="Open Sans"/>
              <a:sym typeface="Open Sans"/>
            </a:endParaRPr>
          </a:p>
          <a:p>
            <a:pPr indent="0" lvl="0" marL="0" rtl="0" algn="ctr">
              <a:spcBef>
                <a:spcPts val="0"/>
              </a:spcBef>
              <a:spcAft>
                <a:spcPts val="0"/>
              </a:spcAft>
              <a:buNone/>
            </a:pPr>
            <a:r>
              <a:t/>
            </a:r>
            <a:endParaRPr>
              <a:latin typeface="Open Sans"/>
              <a:ea typeface="Open Sans"/>
              <a:cs typeface="Open Sans"/>
              <a:sym typeface="Open Sans"/>
            </a:endParaRPr>
          </a:p>
          <a:p>
            <a:pPr indent="0" lvl="0" marL="0" rtl="0" algn="ctr">
              <a:spcBef>
                <a:spcPts val="0"/>
              </a:spcBef>
              <a:spcAft>
                <a:spcPts val="0"/>
              </a:spcAft>
              <a:buNone/>
            </a:pPr>
            <a:r>
              <a:rPr lang="en-US">
                <a:latin typeface="Open Sans"/>
                <a:ea typeface="Open Sans"/>
                <a:cs typeface="Open Sans"/>
                <a:sym typeface="Open Sans"/>
              </a:rPr>
              <a:t>and</a:t>
            </a:r>
            <a:endParaRPr>
              <a:latin typeface="Open Sans"/>
              <a:ea typeface="Open Sans"/>
              <a:cs typeface="Open Sans"/>
              <a:sym typeface="Open Sans"/>
            </a:endParaRPr>
          </a:p>
          <a:p>
            <a:pPr indent="0" lvl="0" marL="0" rtl="0" algn="ctr">
              <a:spcBef>
                <a:spcPts val="0"/>
              </a:spcBef>
              <a:spcAft>
                <a:spcPts val="0"/>
              </a:spcAft>
              <a:buNone/>
            </a:pPr>
            <a:r>
              <a:t/>
            </a:r>
            <a:endParaRPr>
              <a:latin typeface="Open Sans"/>
              <a:ea typeface="Open Sans"/>
              <a:cs typeface="Open Sans"/>
              <a:sym typeface="Open Sans"/>
            </a:endParaRPr>
          </a:p>
          <a:p>
            <a:pPr indent="0" lvl="0" marL="0" rtl="0" algn="ctr">
              <a:spcBef>
                <a:spcPts val="0"/>
              </a:spcBef>
              <a:spcAft>
                <a:spcPts val="0"/>
              </a:spcAft>
              <a:buNone/>
            </a:pPr>
            <a:r>
              <a:rPr lang="en-US">
                <a:latin typeface="Open Sans"/>
                <a:ea typeface="Open Sans"/>
                <a:cs typeface="Open Sans"/>
                <a:sym typeface="Open Sans"/>
              </a:rPr>
              <a:t>Predicted close price</a:t>
            </a:r>
            <a:endParaRPr>
              <a:latin typeface="Open Sans"/>
              <a:ea typeface="Open Sans"/>
              <a:cs typeface="Open Sans"/>
              <a:sym typeface="Open Sans"/>
            </a:endParaRPr>
          </a:p>
        </p:txBody>
      </p:sp>
      <p:sp>
        <p:nvSpPr>
          <p:cNvPr id="229" name="Google Shape;229;p25"/>
          <p:cNvSpPr/>
          <p:nvPr/>
        </p:nvSpPr>
        <p:spPr>
          <a:xfrm rot="-5400000">
            <a:off x="-179529" y="2881650"/>
            <a:ext cx="3516300" cy="275700"/>
          </a:xfrm>
          <a:prstGeom prst="trapezoid">
            <a:avLst>
              <a:gd fmla="val 318149"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6"/>
          <p:cNvSpPr txBox="1"/>
          <p:nvPr/>
        </p:nvSpPr>
        <p:spPr>
          <a:xfrm>
            <a:off x="457200" y="295550"/>
            <a:ext cx="7597500" cy="53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chemeClr val="dk1"/>
                </a:solidFill>
                <a:latin typeface="Open Sans"/>
                <a:ea typeface="Open Sans"/>
                <a:cs typeface="Open Sans"/>
                <a:sym typeface="Open Sans"/>
              </a:rPr>
              <a:t>Short-Term Optimization Results </a:t>
            </a:r>
            <a:endParaRPr b="1" sz="2400">
              <a:solidFill>
                <a:schemeClr val="dk1"/>
              </a:solidFill>
              <a:latin typeface="Open Sans"/>
              <a:ea typeface="Open Sans"/>
              <a:cs typeface="Open Sans"/>
              <a:sym typeface="Open Sans"/>
            </a:endParaRPr>
          </a:p>
        </p:txBody>
      </p:sp>
      <p:sp>
        <p:nvSpPr>
          <p:cNvPr id="235" name="Google Shape;235;p26"/>
          <p:cNvSpPr txBox="1"/>
          <p:nvPr/>
        </p:nvSpPr>
        <p:spPr>
          <a:xfrm>
            <a:off x="250350" y="2181438"/>
            <a:ext cx="2140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solidFill>
                  <a:schemeClr val="dk1"/>
                </a:solidFill>
                <a:latin typeface="Open Sans"/>
                <a:ea typeface="Open Sans"/>
                <a:cs typeface="Open Sans"/>
                <a:sym typeface="Open Sans"/>
              </a:rPr>
              <a:t>$100,000 budget</a:t>
            </a:r>
            <a:endParaRPr>
              <a:latin typeface="Open Sans"/>
              <a:ea typeface="Open Sans"/>
              <a:cs typeface="Open Sans"/>
              <a:sym typeface="Open Sans"/>
            </a:endParaRPr>
          </a:p>
        </p:txBody>
      </p:sp>
      <p:sp>
        <p:nvSpPr>
          <p:cNvPr id="236" name="Google Shape;236;p26"/>
          <p:cNvSpPr txBox="1"/>
          <p:nvPr/>
        </p:nvSpPr>
        <p:spPr>
          <a:xfrm>
            <a:off x="1451475" y="1329650"/>
            <a:ext cx="20046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300">
                <a:solidFill>
                  <a:schemeClr val="dk1"/>
                </a:solidFill>
                <a:highlight>
                  <a:schemeClr val="lt1"/>
                </a:highlight>
                <a:latin typeface="Open Sans"/>
                <a:ea typeface="Open Sans"/>
                <a:cs typeface="Open Sans"/>
                <a:sym typeface="Open Sans"/>
              </a:rPr>
              <a:t>Without prediction</a:t>
            </a:r>
            <a:endParaRPr sz="1300">
              <a:highlight>
                <a:schemeClr val="lt1"/>
              </a:highlight>
              <a:latin typeface="Open Sans"/>
              <a:ea typeface="Open Sans"/>
              <a:cs typeface="Open Sans"/>
              <a:sym typeface="Open Sans"/>
            </a:endParaRPr>
          </a:p>
        </p:txBody>
      </p:sp>
      <p:sp>
        <p:nvSpPr>
          <p:cNvPr id="237" name="Google Shape;237;p26"/>
          <p:cNvSpPr txBox="1"/>
          <p:nvPr/>
        </p:nvSpPr>
        <p:spPr>
          <a:xfrm>
            <a:off x="1009950" y="3308350"/>
            <a:ext cx="17217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solidFill>
                  <a:schemeClr val="dk1"/>
                </a:solidFill>
                <a:highlight>
                  <a:schemeClr val="lt1"/>
                </a:highlight>
                <a:latin typeface="Open Sans"/>
                <a:ea typeface="Open Sans"/>
                <a:cs typeface="Open Sans"/>
                <a:sym typeface="Open Sans"/>
              </a:rPr>
              <a:t>With prediction</a:t>
            </a:r>
            <a:endParaRPr>
              <a:solidFill>
                <a:schemeClr val="dk1"/>
              </a:solidFill>
              <a:highlight>
                <a:schemeClr val="lt1"/>
              </a:highlight>
              <a:latin typeface="Open Sans"/>
              <a:ea typeface="Open Sans"/>
              <a:cs typeface="Open Sans"/>
              <a:sym typeface="Open Sans"/>
            </a:endParaRPr>
          </a:p>
        </p:txBody>
      </p:sp>
      <p:cxnSp>
        <p:nvCxnSpPr>
          <p:cNvPr id="238" name="Google Shape;238;p26"/>
          <p:cNvCxnSpPr/>
          <p:nvPr/>
        </p:nvCxnSpPr>
        <p:spPr>
          <a:xfrm flipH="1" rot="10800000">
            <a:off x="730275" y="1576550"/>
            <a:ext cx="731100" cy="588000"/>
          </a:xfrm>
          <a:prstGeom prst="straightConnector1">
            <a:avLst/>
          </a:prstGeom>
          <a:noFill/>
          <a:ln cap="flat" cmpd="sng" w="9525">
            <a:solidFill>
              <a:srgbClr val="BB0027"/>
            </a:solidFill>
            <a:prstDash val="solid"/>
            <a:round/>
            <a:headEnd len="med" w="med" type="none"/>
            <a:tailEnd len="med" w="med" type="triangle"/>
          </a:ln>
        </p:spPr>
      </p:cxnSp>
      <p:cxnSp>
        <p:nvCxnSpPr>
          <p:cNvPr id="239" name="Google Shape;239;p26"/>
          <p:cNvCxnSpPr/>
          <p:nvPr/>
        </p:nvCxnSpPr>
        <p:spPr>
          <a:xfrm>
            <a:off x="690400" y="2531475"/>
            <a:ext cx="609900" cy="621300"/>
          </a:xfrm>
          <a:prstGeom prst="straightConnector1">
            <a:avLst/>
          </a:prstGeom>
          <a:noFill/>
          <a:ln cap="flat" cmpd="sng" w="9525">
            <a:solidFill>
              <a:schemeClr val="accent1"/>
            </a:solidFill>
            <a:prstDash val="solid"/>
            <a:round/>
            <a:headEnd len="med" w="med" type="none"/>
            <a:tailEnd len="med" w="med" type="triangle"/>
          </a:ln>
        </p:spPr>
      </p:cxnSp>
      <p:sp>
        <p:nvSpPr>
          <p:cNvPr id="240" name="Google Shape;240;p26"/>
          <p:cNvSpPr txBox="1"/>
          <p:nvPr/>
        </p:nvSpPr>
        <p:spPr>
          <a:xfrm>
            <a:off x="2960275" y="1209975"/>
            <a:ext cx="3173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Open Sans"/>
                <a:ea typeface="Open Sans"/>
                <a:cs typeface="Open Sans"/>
                <a:sym typeface="Open Sans"/>
              </a:rPr>
              <a:t>Optimal Value: $31,386</a:t>
            </a:r>
            <a:endParaRPr sz="1200">
              <a:latin typeface="Open Sans"/>
              <a:ea typeface="Open Sans"/>
              <a:cs typeface="Open Sans"/>
              <a:sym typeface="Open Sans"/>
            </a:endParaRPr>
          </a:p>
          <a:p>
            <a:pPr indent="0" lvl="0" marL="0" rtl="0" algn="l">
              <a:spcBef>
                <a:spcPts val="0"/>
              </a:spcBef>
              <a:spcAft>
                <a:spcPts val="0"/>
              </a:spcAft>
              <a:buNone/>
            </a:pPr>
            <a:r>
              <a:rPr lang="en-US" sz="1200">
                <a:latin typeface="Open Sans"/>
                <a:ea typeface="Open Sans"/>
                <a:cs typeface="Open Sans"/>
                <a:sym typeface="Open Sans"/>
              </a:rPr>
              <a:t>Optimal Investment Plan: </a:t>
            </a:r>
            <a:endParaRPr sz="1200">
              <a:latin typeface="Open Sans"/>
              <a:ea typeface="Open Sans"/>
              <a:cs typeface="Open Sans"/>
              <a:sym typeface="Open Sans"/>
            </a:endParaRPr>
          </a:p>
        </p:txBody>
      </p:sp>
      <p:pic>
        <p:nvPicPr>
          <p:cNvPr id="241" name="Google Shape;241;p26"/>
          <p:cNvPicPr preferRelativeResize="0"/>
          <p:nvPr/>
        </p:nvPicPr>
        <p:blipFill>
          <a:blip r:embed="rId3">
            <a:alphaModFix/>
          </a:blip>
          <a:stretch>
            <a:fillRect/>
          </a:stretch>
        </p:blipFill>
        <p:spPr>
          <a:xfrm>
            <a:off x="4837950" y="1095961"/>
            <a:ext cx="2514855" cy="738900"/>
          </a:xfrm>
          <a:prstGeom prst="rect">
            <a:avLst/>
          </a:prstGeom>
          <a:noFill/>
          <a:ln>
            <a:noFill/>
          </a:ln>
        </p:spPr>
      </p:pic>
      <p:cxnSp>
        <p:nvCxnSpPr>
          <p:cNvPr id="242" name="Google Shape;242;p26"/>
          <p:cNvCxnSpPr/>
          <p:nvPr/>
        </p:nvCxnSpPr>
        <p:spPr>
          <a:xfrm flipH="1" rot="10800000">
            <a:off x="1933350" y="3004713"/>
            <a:ext cx="362700" cy="351300"/>
          </a:xfrm>
          <a:prstGeom prst="straightConnector1">
            <a:avLst/>
          </a:prstGeom>
          <a:noFill/>
          <a:ln cap="flat" cmpd="sng" w="9525">
            <a:solidFill>
              <a:schemeClr val="dk2"/>
            </a:solidFill>
            <a:prstDash val="solid"/>
            <a:round/>
            <a:headEnd len="med" w="med" type="none"/>
            <a:tailEnd len="med" w="med" type="triangle"/>
          </a:ln>
        </p:spPr>
      </p:cxnSp>
      <p:cxnSp>
        <p:nvCxnSpPr>
          <p:cNvPr id="243" name="Google Shape;243;p26"/>
          <p:cNvCxnSpPr/>
          <p:nvPr/>
        </p:nvCxnSpPr>
        <p:spPr>
          <a:xfrm>
            <a:off x="1942075" y="3739675"/>
            <a:ext cx="354000" cy="428400"/>
          </a:xfrm>
          <a:prstGeom prst="straightConnector1">
            <a:avLst/>
          </a:prstGeom>
          <a:noFill/>
          <a:ln cap="flat" cmpd="sng" w="9525">
            <a:solidFill>
              <a:schemeClr val="dk2"/>
            </a:solidFill>
            <a:prstDash val="solid"/>
            <a:round/>
            <a:headEnd len="med" w="med" type="none"/>
            <a:tailEnd len="med" w="med" type="triangle"/>
          </a:ln>
        </p:spPr>
      </p:cxnSp>
      <p:sp>
        <p:nvSpPr>
          <p:cNvPr id="244" name="Google Shape;244;p26"/>
          <p:cNvSpPr txBox="1"/>
          <p:nvPr/>
        </p:nvSpPr>
        <p:spPr>
          <a:xfrm>
            <a:off x="2289750" y="2728425"/>
            <a:ext cx="861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solidFill>
                  <a:schemeClr val="dk1"/>
                </a:solidFill>
                <a:highlight>
                  <a:schemeClr val="lt1"/>
                </a:highlight>
                <a:latin typeface="Open Sans"/>
                <a:ea typeface="Open Sans"/>
                <a:cs typeface="Open Sans"/>
                <a:sym typeface="Open Sans"/>
              </a:rPr>
              <a:t>ML</a:t>
            </a:r>
            <a:endParaRPr>
              <a:solidFill>
                <a:schemeClr val="dk1"/>
              </a:solidFill>
              <a:highlight>
                <a:schemeClr val="lt1"/>
              </a:highlight>
              <a:latin typeface="Open Sans"/>
              <a:ea typeface="Open Sans"/>
              <a:cs typeface="Open Sans"/>
              <a:sym typeface="Open Sans"/>
            </a:endParaRPr>
          </a:p>
        </p:txBody>
      </p:sp>
      <p:sp>
        <p:nvSpPr>
          <p:cNvPr id="245" name="Google Shape;245;p26"/>
          <p:cNvSpPr txBox="1"/>
          <p:nvPr/>
        </p:nvSpPr>
        <p:spPr>
          <a:xfrm>
            <a:off x="2249850" y="4099175"/>
            <a:ext cx="861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solidFill>
                  <a:schemeClr val="dk1"/>
                </a:solidFill>
                <a:highlight>
                  <a:schemeClr val="lt1"/>
                </a:highlight>
                <a:latin typeface="Open Sans"/>
                <a:ea typeface="Open Sans"/>
                <a:cs typeface="Open Sans"/>
                <a:sym typeface="Open Sans"/>
              </a:rPr>
              <a:t>ARIMA</a:t>
            </a:r>
            <a:endParaRPr>
              <a:solidFill>
                <a:schemeClr val="dk1"/>
              </a:solidFill>
              <a:highlight>
                <a:schemeClr val="lt1"/>
              </a:highlight>
              <a:latin typeface="Open Sans"/>
              <a:ea typeface="Open Sans"/>
              <a:cs typeface="Open Sans"/>
              <a:sym typeface="Open Sans"/>
            </a:endParaRPr>
          </a:p>
        </p:txBody>
      </p:sp>
      <p:sp>
        <p:nvSpPr>
          <p:cNvPr id="246" name="Google Shape;246;p26"/>
          <p:cNvSpPr txBox="1"/>
          <p:nvPr/>
        </p:nvSpPr>
        <p:spPr>
          <a:xfrm>
            <a:off x="2731675" y="2652225"/>
            <a:ext cx="2196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Open Sans"/>
                <a:ea typeface="Open Sans"/>
                <a:cs typeface="Open Sans"/>
                <a:sym typeface="Open Sans"/>
              </a:rPr>
              <a:t>Optimal Val</a:t>
            </a:r>
            <a:r>
              <a:rPr lang="en-US" sz="1200">
                <a:latin typeface="Open Sans"/>
                <a:ea typeface="Open Sans"/>
                <a:cs typeface="Open Sans"/>
                <a:sym typeface="Open Sans"/>
              </a:rPr>
              <a:t>ue: $7,971</a:t>
            </a:r>
            <a:endParaRPr sz="1200">
              <a:latin typeface="Open Sans"/>
              <a:ea typeface="Open Sans"/>
              <a:cs typeface="Open Sans"/>
              <a:sym typeface="Open Sans"/>
            </a:endParaRPr>
          </a:p>
          <a:p>
            <a:pPr indent="0" lvl="0" marL="0" rtl="0" algn="l">
              <a:spcBef>
                <a:spcPts val="0"/>
              </a:spcBef>
              <a:spcAft>
                <a:spcPts val="0"/>
              </a:spcAft>
              <a:buNone/>
            </a:pPr>
            <a:r>
              <a:rPr lang="en-US" sz="1200">
                <a:latin typeface="Open Sans"/>
                <a:ea typeface="Open Sans"/>
                <a:cs typeface="Open Sans"/>
                <a:sym typeface="Open Sans"/>
              </a:rPr>
              <a:t>Optimal Investment Plan:</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b="1" lang="en-US" sz="1200">
                <a:solidFill>
                  <a:srgbClr val="BB0027"/>
                </a:solidFill>
                <a:latin typeface="Open Sans"/>
                <a:ea typeface="Open Sans"/>
                <a:cs typeface="Open Sans"/>
                <a:sym typeface="Open Sans"/>
              </a:rPr>
              <a:t>Actual profit: $18,088 </a:t>
            </a:r>
            <a:endParaRPr b="1" sz="1200">
              <a:solidFill>
                <a:srgbClr val="BB0027"/>
              </a:solidFill>
              <a:latin typeface="Open Sans"/>
              <a:ea typeface="Open Sans"/>
              <a:cs typeface="Open Sans"/>
              <a:sym typeface="Open Sans"/>
            </a:endParaRPr>
          </a:p>
        </p:txBody>
      </p:sp>
      <p:sp>
        <p:nvSpPr>
          <p:cNvPr id="247" name="Google Shape;247;p26"/>
          <p:cNvSpPr txBox="1"/>
          <p:nvPr/>
        </p:nvSpPr>
        <p:spPr>
          <a:xfrm>
            <a:off x="2923075" y="3837575"/>
            <a:ext cx="2004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1"/>
                </a:solidFill>
                <a:latin typeface="Open Sans"/>
                <a:ea typeface="Open Sans"/>
                <a:cs typeface="Open Sans"/>
                <a:sym typeface="Open Sans"/>
              </a:rPr>
              <a:t>Optimal Value: $3,666</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US" sz="1200">
                <a:solidFill>
                  <a:schemeClr val="dk1"/>
                </a:solidFill>
                <a:latin typeface="Open Sans"/>
                <a:ea typeface="Open Sans"/>
                <a:cs typeface="Open Sans"/>
                <a:sym typeface="Open Sans"/>
              </a:rPr>
              <a:t>Optimal Investment Plan:</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b="1" lang="en-US" sz="1200">
                <a:solidFill>
                  <a:srgbClr val="BB0027"/>
                </a:solidFill>
                <a:latin typeface="Open Sans"/>
                <a:ea typeface="Open Sans"/>
                <a:cs typeface="Open Sans"/>
                <a:sym typeface="Open Sans"/>
              </a:rPr>
              <a:t>Actual profit: $2,741 </a:t>
            </a:r>
            <a:r>
              <a:rPr b="1" lang="en-US" sz="1200">
                <a:solidFill>
                  <a:srgbClr val="BB0027"/>
                </a:solidFill>
                <a:latin typeface="Open Sans"/>
                <a:ea typeface="Open Sans"/>
                <a:cs typeface="Open Sans"/>
                <a:sym typeface="Open Sans"/>
              </a:rPr>
              <a:t> </a:t>
            </a:r>
            <a:endParaRPr b="1" sz="1200">
              <a:solidFill>
                <a:srgbClr val="BB0027"/>
              </a:solidFill>
              <a:latin typeface="Open Sans"/>
              <a:ea typeface="Open Sans"/>
              <a:cs typeface="Open Sans"/>
              <a:sym typeface="Open Sans"/>
            </a:endParaRPr>
          </a:p>
        </p:txBody>
      </p:sp>
      <p:pic>
        <p:nvPicPr>
          <p:cNvPr id="248" name="Google Shape;248;p26"/>
          <p:cNvPicPr preferRelativeResize="0"/>
          <p:nvPr/>
        </p:nvPicPr>
        <p:blipFill>
          <a:blip r:embed="rId4">
            <a:alphaModFix/>
          </a:blip>
          <a:stretch>
            <a:fillRect/>
          </a:stretch>
        </p:blipFill>
        <p:spPr>
          <a:xfrm>
            <a:off x="4665963" y="2652236"/>
            <a:ext cx="3052683" cy="862975"/>
          </a:xfrm>
          <a:prstGeom prst="rect">
            <a:avLst/>
          </a:prstGeom>
          <a:noFill/>
          <a:ln>
            <a:noFill/>
          </a:ln>
        </p:spPr>
      </p:pic>
      <p:pic>
        <p:nvPicPr>
          <p:cNvPr id="249" name="Google Shape;249;p26"/>
          <p:cNvPicPr preferRelativeResize="0"/>
          <p:nvPr/>
        </p:nvPicPr>
        <p:blipFill>
          <a:blip r:embed="rId5">
            <a:alphaModFix/>
          </a:blip>
          <a:stretch>
            <a:fillRect/>
          </a:stretch>
        </p:blipFill>
        <p:spPr>
          <a:xfrm>
            <a:off x="4776637" y="3837575"/>
            <a:ext cx="2637477" cy="621300"/>
          </a:xfrm>
          <a:prstGeom prst="rect">
            <a:avLst/>
          </a:prstGeom>
          <a:noFill/>
          <a:ln>
            <a:noFill/>
          </a:ln>
        </p:spPr>
      </p:pic>
      <p:sp>
        <p:nvSpPr>
          <p:cNvPr id="250" name="Google Shape;250;p26"/>
          <p:cNvSpPr txBox="1"/>
          <p:nvPr/>
        </p:nvSpPr>
        <p:spPr>
          <a:xfrm>
            <a:off x="1553900" y="1542800"/>
            <a:ext cx="1557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900">
                <a:solidFill>
                  <a:srgbClr val="BB0027"/>
                </a:solidFill>
                <a:latin typeface="Open Sans"/>
                <a:ea typeface="Open Sans"/>
                <a:cs typeface="Open Sans"/>
                <a:sym typeface="Open Sans"/>
              </a:rPr>
              <a:t>(Ideal but not practical)</a:t>
            </a:r>
            <a:endParaRPr b="1" sz="900">
              <a:solidFill>
                <a:srgbClr val="BB0027"/>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7"/>
          <p:cNvSpPr txBox="1"/>
          <p:nvPr/>
        </p:nvSpPr>
        <p:spPr>
          <a:xfrm>
            <a:off x="457200" y="295550"/>
            <a:ext cx="5181600" cy="53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chemeClr val="dk1"/>
                </a:solidFill>
                <a:latin typeface="Open Sans"/>
                <a:ea typeface="Open Sans"/>
                <a:cs typeface="Open Sans"/>
                <a:sym typeface="Open Sans"/>
              </a:rPr>
              <a:t>Long</a:t>
            </a:r>
            <a:r>
              <a:rPr b="1" lang="en-US" sz="2400">
                <a:solidFill>
                  <a:schemeClr val="dk1"/>
                </a:solidFill>
                <a:latin typeface="Open Sans"/>
                <a:ea typeface="Open Sans"/>
                <a:cs typeface="Open Sans"/>
                <a:sym typeface="Open Sans"/>
              </a:rPr>
              <a:t>-Term Optimization Results</a:t>
            </a:r>
            <a:endParaRPr b="1" sz="2600">
              <a:solidFill>
                <a:schemeClr val="dk1"/>
              </a:solidFill>
            </a:endParaRPr>
          </a:p>
        </p:txBody>
      </p:sp>
      <p:sp>
        <p:nvSpPr>
          <p:cNvPr id="256" name="Google Shape;256;p27"/>
          <p:cNvSpPr txBox="1"/>
          <p:nvPr/>
        </p:nvSpPr>
        <p:spPr>
          <a:xfrm>
            <a:off x="5334000" y="901425"/>
            <a:ext cx="3173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Open Sans"/>
                <a:ea typeface="Open Sans"/>
                <a:cs typeface="Open Sans"/>
                <a:sym typeface="Open Sans"/>
              </a:rPr>
              <a:t>Minimize portfolio risk with a budget of $100 </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US" sz="1200">
                <a:latin typeface="Open Sans"/>
                <a:ea typeface="Open Sans"/>
                <a:cs typeface="Open Sans"/>
                <a:sym typeface="Open Sans"/>
              </a:rPr>
              <a:t>reward &gt;= 0 </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US" sz="1200">
                <a:latin typeface="Open Sans"/>
                <a:ea typeface="Open Sans"/>
                <a:cs typeface="Open Sans"/>
                <a:sym typeface="Open Sans"/>
              </a:rPr>
              <a:t>Optimal Value: 0.00026 (Volatility)</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US" sz="1200">
                <a:latin typeface="Open Sans"/>
                <a:ea typeface="Open Sans"/>
                <a:cs typeface="Open Sans"/>
                <a:sym typeface="Open Sans"/>
              </a:rPr>
              <a:t>Optimal Investment Plan: </a:t>
            </a:r>
            <a:endParaRPr sz="1200">
              <a:latin typeface="Open Sans"/>
              <a:ea typeface="Open Sans"/>
              <a:cs typeface="Open Sans"/>
              <a:sym typeface="Open Sans"/>
            </a:endParaRPr>
          </a:p>
        </p:txBody>
      </p:sp>
      <p:pic>
        <p:nvPicPr>
          <p:cNvPr id="257" name="Google Shape;257;p27"/>
          <p:cNvPicPr preferRelativeResize="0"/>
          <p:nvPr/>
        </p:nvPicPr>
        <p:blipFill>
          <a:blip r:embed="rId3">
            <a:alphaModFix/>
          </a:blip>
          <a:stretch>
            <a:fillRect/>
          </a:stretch>
        </p:blipFill>
        <p:spPr>
          <a:xfrm>
            <a:off x="152400" y="981950"/>
            <a:ext cx="5181601" cy="3640988"/>
          </a:xfrm>
          <a:prstGeom prst="rect">
            <a:avLst/>
          </a:prstGeom>
          <a:noFill/>
          <a:ln>
            <a:noFill/>
          </a:ln>
        </p:spPr>
      </p:pic>
      <p:pic>
        <p:nvPicPr>
          <p:cNvPr id="258" name="Google Shape;258;p27"/>
          <p:cNvPicPr preferRelativeResize="0"/>
          <p:nvPr/>
        </p:nvPicPr>
        <p:blipFill>
          <a:blip r:embed="rId4">
            <a:alphaModFix/>
          </a:blip>
          <a:stretch>
            <a:fillRect/>
          </a:stretch>
        </p:blipFill>
        <p:spPr>
          <a:xfrm>
            <a:off x="5398850" y="2009614"/>
            <a:ext cx="3229625" cy="1124276"/>
          </a:xfrm>
          <a:prstGeom prst="rect">
            <a:avLst/>
          </a:prstGeom>
          <a:noFill/>
          <a:ln>
            <a:noFill/>
          </a:ln>
        </p:spPr>
      </p:pic>
      <p:pic>
        <p:nvPicPr>
          <p:cNvPr id="259" name="Google Shape;259;p27"/>
          <p:cNvPicPr preferRelativeResize="0"/>
          <p:nvPr/>
        </p:nvPicPr>
        <p:blipFill>
          <a:blip r:embed="rId5">
            <a:alphaModFix/>
          </a:blip>
          <a:stretch>
            <a:fillRect/>
          </a:stretch>
        </p:blipFill>
        <p:spPr>
          <a:xfrm>
            <a:off x="5143875" y="1949474"/>
            <a:ext cx="3553950" cy="2549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9"/>
                                        </p:tgtEl>
                                        <p:attrNameLst>
                                          <p:attrName>style.visibility</p:attrName>
                                        </p:attrNameLst>
                                      </p:cBhvr>
                                      <p:to>
                                        <p:strVal val="visible"/>
                                      </p:to>
                                    </p:set>
                                    <p:anim calcmode="lin" valueType="num">
                                      <p:cBhvr additive="base">
                                        <p:cTn dur="1000"/>
                                        <p:tgtEl>
                                          <p:spTgt spid="25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0"/>
          <p:cNvSpPr txBox="1"/>
          <p:nvPr/>
        </p:nvSpPr>
        <p:spPr>
          <a:xfrm>
            <a:off x="457200" y="295550"/>
            <a:ext cx="5181600" cy="534000"/>
          </a:xfrm>
          <a:prstGeom prst="rect">
            <a:avLst/>
          </a:prstGeom>
          <a:noFill/>
          <a:ln>
            <a:noFill/>
          </a:ln>
        </p:spPr>
        <p:txBody>
          <a:bodyPr anchorCtr="0" anchor="t" bIns="45700" lIns="91425" spcFirstLastPara="1" rIns="91425" wrap="square" tIns="45700">
            <a:noAutofit/>
          </a:bodyPr>
          <a:lstStyle/>
          <a:p>
            <a:pPr indent="-3175" lvl="0" marL="3175" marR="0" rtl="0" algn="l">
              <a:spcBef>
                <a:spcPts val="0"/>
              </a:spcBef>
              <a:spcAft>
                <a:spcPts val="0"/>
              </a:spcAft>
              <a:buNone/>
            </a:pPr>
            <a:r>
              <a:rPr b="1" lang="en-US" sz="2600">
                <a:solidFill>
                  <a:schemeClr val="dk1"/>
                </a:solidFill>
                <a:latin typeface="Open Sans"/>
                <a:ea typeface="Open Sans"/>
                <a:cs typeface="Open Sans"/>
                <a:sym typeface="Open Sans"/>
              </a:rPr>
              <a:t>Agenda</a:t>
            </a:r>
            <a:endParaRPr b="1" sz="2600">
              <a:solidFill>
                <a:schemeClr val="dk1"/>
              </a:solidFill>
            </a:endParaRPr>
          </a:p>
        </p:txBody>
      </p:sp>
      <p:sp>
        <p:nvSpPr>
          <p:cNvPr id="61" name="Google Shape;61;p10"/>
          <p:cNvSpPr txBox="1"/>
          <p:nvPr/>
        </p:nvSpPr>
        <p:spPr>
          <a:xfrm>
            <a:off x="457200" y="979575"/>
            <a:ext cx="7185900" cy="3595500"/>
          </a:xfrm>
          <a:prstGeom prst="rect">
            <a:avLst/>
          </a:prstGeom>
          <a:noFill/>
          <a:ln>
            <a:noFill/>
          </a:ln>
        </p:spPr>
        <p:txBody>
          <a:bodyPr anchorCtr="0" anchor="t" bIns="45700" lIns="91425" spcFirstLastPara="1" rIns="91425" wrap="square" tIns="45700">
            <a:noAutofit/>
          </a:bodyPr>
          <a:lstStyle/>
          <a:p>
            <a:pPr indent="-355600" lvl="0" marL="457200" marR="0" rtl="0" algn="l">
              <a:lnSpc>
                <a:spcPct val="115000"/>
              </a:lnSpc>
              <a:spcBef>
                <a:spcPts val="0"/>
              </a:spcBef>
              <a:spcAft>
                <a:spcPts val="0"/>
              </a:spcAft>
              <a:buClr>
                <a:schemeClr val="dk1"/>
              </a:buClr>
              <a:buSzPts val="2000"/>
              <a:buFont typeface="Open Sans"/>
              <a:buChar char="●"/>
            </a:pPr>
            <a:r>
              <a:rPr lang="en-US" sz="2000">
                <a:solidFill>
                  <a:schemeClr val="dk1"/>
                </a:solidFill>
                <a:latin typeface="Open Sans"/>
                <a:ea typeface="Open Sans"/>
                <a:cs typeface="Open Sans"/>
                <a:sym typeface="Open Sans"/>
              </a:rPr>
              <a:t>Problem </a:t>
            </a:r>
            <a:r>
              <a:rPr lang="en-US" sz="2000">
                <a:solidFill>
                  <a:schemeClr val="dk1"/>
                </a:solidFill>
                <a:latin typeface="Open Sans"/>
                <a:ea typeface="Open Sans"/>
                <a:cs typeface="Open Sans"/>
                <a:sym typeface="Open Sans"/>
              </a:rPr>
              <a:t>Statement</a:t>
            </a:r>
            <a:endParaRPr sz="2000">
              <a:solidFill>
                <a:schemeClr val="dk1"/>
              </a:solidFill>
              <a:latin typeface="Open Sans"/>
              <a:ea typeface="Open Sans"/>
              <a:cs typeface="Open Sans"/>
              <a:sym typeface="Open Sans"/>
            </a:endParaRPr>
          </a:p>
          <a:p>
            <a:pPr indent="-355600" lvl="0" marL="457200" marR="0" rtl="0" algn="l">
              <a:lnSpc>
                <a:spcPct val="115000"/>
              </a:lnSpc>
              <a:spcBef>
                <a:spcPts val="0"/>
              </a:spcBef>
              <a:spcAft>
                <a:spcPts val="0"/>
              </a:spcAft>
              <a:buClr>
                <a:schemeClr val="dk1"/>
              </a:buClr>
              <a:buSzPts val="2000"/>
              <a:buFont typeface="Open Sans"/>
              <a:buChar char="●"/>
            </a:pPr>
            <a:r>
              <a:rPr lang="en-US" sz="2000">
                <a:solidFill>
                  <a:schemeClr val="dk1"/>
                </a:solidFill>
                <a:latin typeface="Open Sans"/>
                <a:ea typeface="Open Sans"/>
                <a:cs typeface="Open Sans"/>
                <a:sym typeface="Open Sans"/>
              </a:rPr>
              <a:t>Challenges</a:t>
            </a:r>
            <a:endParaRPr sz="2000">
              <a:solidFill>
                <a:schemeClr val="dk1"/>
              </a:solidFill>
              <a:latin typeface="Open Sans"/>
              <a:ea typeface="Open Sans"/>
              <a:cs typeface="Open Sans"/>
              <a:sym typeface="Open Sans"/>
            </a:endParaRPr>
          </a:p>
          <a:p>
            <a:pPr indent="-355600" lvl="0" marL="457200" marR="0" rtl="0" algn="l">
              <a:lnSpc>
                <a:spcPct val="115000"/>
              </a:lnSpc>
              <a:spcBef>
                <a:spcPts val="0"/>
              </a:spcBef>
              <a:spcAft>
                <a:spcPts val="0"/>
              </a:spcAft>
              <a:buClr>
                <a:schemeClr val="dk1"/>
              </a:buClr>
              <a:buSzPts val="2000"/>
              <a:buFont typeface="Open Sans"/>
              <a:buChar char="●"/>
            </a:pPr>
            <a:r>
              <a:rPr lang="en-US" sz="2000">
                <a:solidFill>
                  <a:schemeClr val="dk1"/>
                </a:solidFill>
                <a:latin typeface="Open Sans"/>
                <a:ea typeface="Open Sans"/>
                <a:cs typeface="Open Sans"/>
                <a:sym typeface="Open Sans"/>
              </a:rPr>
              <a:t>Data Sources and Processing </a:t>
            </a:r>
            <a:endParaRPr sz="2000">
              <a:solidFill>
                <a:schemeClr val="dk1"/>
              </a:solidFill>
              <a:latin typeface="Open Sans"/>
              <a:ea typeface="Open Sans"/>
              <a:cs typeface="Open Sans"/>
              <a:sym typeface="Open Sans"/>
            </a:endParaRPr>
          </a:p>
          <a:p>
            <a:pPr indent="-355600" lvl="0" marL="457200" marR="0" rtl="0" algn="l">
              <a:lnSpc>
                <a:spcPct val="115000"/>
              </a:lnSpc>
              <a:spcBef>
                <a:spcPts val="0"/>
              </a:spcBef>
              <a:spcAft>
                <a:spcPts val="0"/>
              </a:spcAft>
              <a:buClr>
                <a:schemeClr val="dk1"/>
              </a:buClr>
              <a:buSzPts val="2000"/>
              <a:buFont typeface="Open Sans"/>
              <a:buChar char="●"/>
            </a:pPr>
            <a:r>
              <a:rPr lang="en-US" sz="2000">
                <a:solidFill>
                  <a:schemeClr val="dk1"/>
                </a:solidFill>
                <a:latin typeface="Open Sans"/>
                <a:ea typeface="Open Sans"/>
                <a:cs typeface="Open Sans"/>
                <a:sym typeface="Open Sans"/>
              </a:rPr>
              <a:t>Methodology </a:t>
            </a:r>
            <a:endParaRPr sz="2000">
              <a:solidFill>
                <a:schemeClr val="dk1"/>
              </a:solidFill>
              <a:latin typeface="Open Sans"/>
              <a:ea typeface="Open Sans"/>
              <a:cs typeface="Open Sans"/>
              <a:sym typeface="Open Sans"/>
            </a:endParaRPr>
          </a:p>
          <a:p>
            <a:pPr indent="-355600" lvl="0" marL="457200" marR="0" rtl="0" algn="l">
              <a:lnSpc>
                <a:spcPct val="115000"/>
              </a:lnSpc>
              <a:spcBef>
                <a:spcPts val="0"/>
              </a:spcBef>
              <a:spcAft>
                <a:spcPts val="0"/>
              </a:spcAft>
              <a:buClr>
                <a:schemeClr val="dk1"/>
              </a:buClr>
              <a:buSzPts val="2000"/>
              <a:buFont typeface="Open Sans"/>
              <a:buChar char="●"/>
            </a:pPr>
            <a:r>
              <a:rPr lang="en-US" sz="2000">
                <a:solidFill>
                  <a:schemeClr val="dk1"/>
                </a:solidFill>
                <a:latin typeface="Open Sans"/>
                <a:ea typeface="Open Sans"/>
                <a:cs typeface="Open Sans"/>
                <a:sym typeface="Open Sans"/>
              </a:rPr>
              <a:t>Prediction Results </a:t>
            </a:r>
            <a:endParaRPr sz="2000">
              <a:solidFill>
                <a:schemeClr val="dk1"/>
              </a:solidFill>
              <a:latin typeface="Open Sans"/>
              <a:ea typeface="Open Sans"/>
              <a:cs typeface="Open Sans"/>
              <a:sym typeface="Open Sans"/>
            </a:endParaRPr>
          </a:p>
          <a:p>
            <a:pPr indent="-355600" lvl="0" marL="457200" marR="0" rtl="0" algn="l">
              <a:lnSpc>
                <a:spcPct val="115000"/>
              </a:lnSpc>
              <a:spcBef>
                <a:spcPts val="0"/>
              </a:spcBef>
              <a:spcAft>
                <a:spcPts val="0"/>
              </a:spcAft>
              <a:buClr>
                <a:schemeClr val="dk1"/>
              </a:buClr>
              <a:buSzPts val="2000"/>
              <a:buFont typeface="Open Sans"/>
              <a:buChar char="●"/>
            </a:pPr>
            <a:r>
              <a:rPr lang="en-US" sz="2000">
                <a:solidFill>
                  <a:schemeClr val="dk1"/>
                </a:solidFill>
                <a:latin typeface="Open Sans"/>
                <a:ea typeface="Open Sans"/>
                <a:cs typeface="Open Sans"/>
                <a:sym typeface="Open Sans"/>
              </a:rPr>
              <a:t>Optimization Results </a:t>
            </a:r>
            <a:endParaRPr sz="2000">
              <a:solidFill>
                <a:schemeClr val="dk1"/>
              </a:solidFill>
              <a:latin typeface="Open Sans"/>
              <a:ea typeface="Open Sans"/>
              <a:cs typeface="Open Sans"/>
              <a:sym typeface="Open Sans"/>
            </a:endParaRPr>
          </a:p>
          <a:p>
            <a:pPr indent="-355600" lvl="0" marL="457200" marR="0" rtl="0" algn="l">
              <a:lnSpc>
                <a:spcPct val="115000"/>
              </a:lnSpc>
              <a:spcBef>
                <a:spcPts val="0"/>
              </a:spcBef>
              <a:spcAft>
                <a:spcPts val="0"/>
              </a:spcAft>
              <a:buClr>
                <a:schemeClr val="dk1"/>
              </a:buClr>
              <a:buSzPts val="2000"/>
              <a:buFont typeface="Open Sans"/>
              <a:buChar char="●"/>
            </a:pPr>
            <a:r>
              <a:rPr lang="en-US" sz="2000">
                <a:solidFill>
                  <a:schemeClr val="dk1"/>
                </a:solidFill>
                <a:latin typeface="Open Sans"/>
                <a:ea typeface="Open Sans"/>
                <a:cs typeface="Open Sans"/>
                <a:sym typeface="Open Sans"/>
              </a:rPr>
              <a:t>Conclusion &amp; Insights</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US" sz="2000">
                <a:solidFill>
                  <a:schemeClr val="dk1"/>
                </a:solidFill>
                <a:latin typeface="Open Sans"/>
                <a:ea typeface="Open Sans"/>
                <a:cs typeface="Open Sans"/>
                <a:sym typeface="Open Sans"/>
              </a:rPr>
              <a:t>Business impact</a:t>
            </a:r>
            <a:endParaRPr sz="2000">
              <a:solidFill>
                <a:schemeClr val="dk1"/>
              </a:solidFill>
              <a:latin typeface="Open Sans"/>
              <a:ea typeface="Open Sans"/>
              <a:cs typeface="Open Sans"/>
              <a:sym typeface="Open Sans"/>
            </a:endParaRPr>
          </a:p>
          <a:p>
            <a:pPr indent="-355600" lvl="0" marL="457200" marR="0" rtl="0" algn="l">
              <a:lnSpc>
                <a:spcPct val="115000"/>
              </a:lnSpc>
              <a:spcBef>
                <a:spcPts val="0"/>
              </a:spcBef>
              <a:spcAft>
                <a:spcPts val="0"/>
              </a:spcAft>
              <a:buClr>
                <a:schemeClr val="dk1"/>
              </a:buClr>
              <a:buSzPts val="2000"/>
              <a:buFont typeface="Open Sans"/>
              <a:buChar char="●"/>
            </a:pPr>
            <a:r>
              <a:rPr lang="en-US" sz="2000">
                <a:solidFill>
                  <a:schemeClr val="dk1"/>
                </a:solidFill>
                <a:latin typeface="Open Sans"/>
                <a:ea typeface="Open Sans"/>
                <a:cs typeface="Open Sans"/>
                <a:sym typeface="Open Sans"/>
              </a:rPr>
              <a:t>Potential Future Work</a:t>
            </a:r>
            <a:endParaRPr sz="2000">
              <a:solidFill>
                <a:schemeClr val="dk1"/>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8"/>
          <p:cNvSpPr txBox="1"/>
          <p:nvPr/>
        </p:nvSpPr>
        <p:spPr>
          <a:xfrm>
            <a:off x="457200" y="295550"/>
            <a:ext cx="5181600" cy="53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chemeClr val="dk1"/>
                </a:solidFill>
                <a:latin typeface="Open Sans"/>
                <a:ea typeface="Open Sans"/>
                <a:cs typeface="Open Sans"/>
                <a:sym typeface="Open Sans"/>
              </a:rPr>
              <a:t>Conclusions &amp; Insights</a:t>
            </a:r>
            <a:endParaRPr b="1" sz="2600">
              <a:solidFill>
                <a:schemeClr val="dk1"/>
              </a:solidFill>
            </a:endParaRPr>
          </a:p>
        </p:txBody>
      </p:sp>
      <p:sp>
        <p:nvSpPr>
          <p:cNvPr id="265" name="Google Shape;265;p28"/>
          <p:cNvSpPr txBox="1"/>
          <p:nvPr/>
        </p:nvSpPr>
        <p:spPr>
          <a:xfrm>
            <a:off x="566925" y="914400"/>
            <a:ext cx="7860900" cy="41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latin typeface="Open Sans"/>
                <a:ea typeface="Open Sans"/>
                <a:cs typeface="Open Sans"/>
                <a:sym typeface="Open Sans"/>
              </a:rPr>
              <a:t>When total budget is $100,000, </a:t>
            </a:r>
            <a:r>
              <a:rPr lang="en-US">
                <a:solidFill>
                  <a:schemeClr val="dk1"/>
                </a:solidFill>
                <a:latin typeface="Open Sans"/>
                <a:ea typeface="Open Sans"/>
                <a:cs typeface="Open Sans"/>
                <a:sym typeface="Open Sans"/>
              </a:rPr>
              <a:t>on 8/28/2021, </a:t>
            </a:r>
            <a:r>
              <a:rPr lang="en-US">
                <a:latin typeface="Open Sans"/>
                <a:ea typeface="Open Sans"/>
                <a:cs typeface="Open Sans"/>
                <a:sym typeface="Open Sans"/>
              </a:rPr>
              <a:t>in 1 day:</a:t>
            </a:r>
            <a:endParaRPr>
              <a:latin typeface="Open Sans"/>
              <a:ea typeface="Open Sans"/>
              <a:cs typeface="Open Sans"/>
              <a:sym typeface="Open Sans"/>
            </a:endParaRPr>
          </a:p>
          <a:p>
            <a:pPr indent="0" lvl="0" marL="0" rtl="0" algn="l">
              <a:lnSpc>
                <a:spcPct val="115000"/>
              </a:lnSpc>
              <a:spcBef>
                <a:spcPts val="0"/>
              </a:spcBef>
              <a:spcAft>
                <a:spcPts val="0"/>
              </a:spcAft>
              <a:buNone/>
            </a:pPr>
            <a:r>
              <a:rPr lang="en-US">
                <a:latin typeface="Open Sans"/>
                <a:ea typeface="Open Sans"/>
                <a:cs typeface="Open Sans"/>
                <a:sym typeface="Open Sans"/>
              </a:rPr>
              <a:t>Short</a:t>
            </a:r>
            <a:r>
              <a:rPr lang="en-US">
                <a:solidFill>
                  <a:schemeClr val="dk1"/>
                </a:solidFill>
                <a:latin typeface="Open Sans"/>
                <a:ea typeface="Open Sans"/>
                <a:cs typeface="Open Sans"/>
                <a:sym typeface="Open Sans"/>
              </a:rPr>
              <a:t>-term optimization &amp; without prediction: </a:t>
            </a:r>
            <a:r>
              <a:rPr lang="en-US">
                <a:solidFill>
                  <a:srgbClr val="980000"/>
                </a:solidFill>
                <a:latin typeface="Open Sans"/>
                <a:ea typeface="Open Sans"/>
                <a:cs typeface="Open Sans"/>
                <a:sym typeface="Open Sans"/>
              </a:rPr>
              <a:t>$31,386 (</a:t>
            </a:r>
            <a:r>
              <a:rPr b="1" lang="en-US">
                <a:solidFill>
                  <a:srgbClr val="980000"/>
                </a:solidFill>
                <a:latin typeface="Open Sans"/>
                <a:ea typeface="Open Sans"/>
                <a:cs typeface="Open Sans"/>
                <a:sym typeface="Open Sans"/>
              </a:rPr>
              <a:t>31.4%</a:t>
            </a:r>
            <a:r>
              <a:rPr lang="en-US">
                <a:solidFill>
                  <a:srgbClr val="980000"/>
                </a:solidFill>
                <a:latin typeface="Open Sans"/>
                <a:ea typeface="Open Sans"/>
                <a:cs typeface="Open Sans"/>
                <a:sym typeface="Open Sans"/>
              </a:rPr>
              <a:t> up in 1 day)</a:t>
            </a:r>
            <a:endParaRPr>
              <a:solidFill>
                <a:srgbClr val="980000"/>
              </a:solidFill>
              <a:latin typeface="Open Sans"/>
              <a:ea typeface="Open Sans"/>
              <a:cs typeface="Open Sans"/>
              <a:sym typeface="Open Sans"/>
            </a:endParaRPr>
          </a:p>
          <a:p>
            <a:pPr indent="0" lvl="0" marL="0" rtl="0" algn="l">
              <a:lnSpc>
                <a:spcPct val="115000"/>
              </a:lnSpc>
              <a:spcBef>
                <a:spcPts val="0"/>
              </a:spcBef>
              <a:spcAft>
                <a:spcPts val="0"/>
              </a:spcAft>
              <a:buNone/>
            </a:pPr>
            <a:r>
              <a:rPr lang="en-US">
                <a:solidFill>
                  <a:schemeClr val="dk1"/>
                </a:solidFill>
                <a:latin typeface="Open Sans"/>
                <a:ea typeface="Open Sans"/>
                <a:cs typeface="Open Sans"/>
                <a:sym typeface="Open Sans"/>
              </a:rPr>
              <a:t>Short-term optimization &amp; with machine learning prediction: </a:t>
            </a:r>
            <a:r>
              <a:rPr lang="en-US">
                <a:solidFill>
                  <a:srgbClr val="980000"/>
                </a:solidFill>
                <a:latin typeface="Open Sans"/>
                <a:ea typeface="Open Sans"/>
                <a:cs typeface="Open Sans"/>
                <a:sym typeface="Open Sans"/>
              </a:rPr>
              <a:t>$18,088 (</a:t>
            </a:r>
            <a:r>
              <a:rPr b="1" lang="en-US">
                <a:solidFill>
                  <a:srgbClr val="980000"/>
                </a:solidFill>
                <a:latin typeface="Open Sans"/>
                <a:ea typeface="Open Sans"/>
                <a:cs typeface="Open Sans"/>
                <a:sym typeface="Open Sans"/>
              </a:rPr>
              <a:t>18.1%</a:t>
            </a:r>
            <a:r>
              <a:rPr lang="en-US">
                <a:solidFill>
                  <a:srgbClr val="980000"/>
                </a:solidFill>
                <a:latin typeface="Open Sans"/>
                <a:ea typeface="Open Sans"/>
                <a:cs typeface="Open Sans"/>
                <a:sym typeface="Open Sans"/>
              </a:rPr>
              <a:t> up in 1 day)</a:t>
            </a:r>
            <a:endParaRPr>
              <a:solidFill>
                <a:srgbClr val="980000"/>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Short-term optimization &amp; with ARIMA prediction: </a:t>
            </a:r>
            <a:r>
              <a:rPr lang="en-US">
                <a:solidFill>
                  <a:srgbClr val="980000"/>
                </a:solidFill>
                <a:latin typeface="Open Sans"/>
                <a:ea typeface="Open Sans"/>
                <a:cs typeface="Open Sans"/>
                <a:sym typeface="Open Sans"/>
              </a:rPr>
              <a:t>$2,741 (</a:t>
            </a:r>
            <a:r>
              <a:rPr b="1" lang="en-US">
                <a:solidFill>
                  <a:srgbClr val="980000"/>
                </a:solidFill>
                <a:latin typeface="Open Sans"/>
                <a:ea typeface="Open Sans"/>
                <a:cs typeface="Open Sans"/>
                <a:sym typeface="Open Sans"/>
              </a:rPr>
              <a:t>2.74%</a:t>
            </a:r>
            <a:r>
              <a:rPr lang="en-US">
                <a:solidFill>
                  <a:srgbClr val="980000"/>
                </a:solidFill>
                <a:latin typeface="Open Sans"/>
                <a:ea typeface="Open Sans"/>
                <a:cs typeface="Open Sans"/>
                <a:sym typeface="Open Sans"/>
              </a:rPr>
              <a:t> up in 1 day)</a:t>
            </a:r>
            <a:endParaRPr>
              <a:solidFill>
                <a:srgbClr val="98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b="1" lang="en-US">
                <a:solidFill>
                  <a:schemeClr val="dk1"/>
                </a:solidFill>
                <a:latin typeface="Open Sans"/>
                <a:ea typeface="Open Sans"/>
                <a:cs typeface="Open Sans"/>
                <a:sym typeface="Open Sans"/>
              </a:rPr>
              <a:t>(If you want us to help you make crypto investment plans, email us after the presentation        )</a:t>
            </a:r>
            <a:endParaRPr b="1">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According to</a:t>
            </a:r>
            <a:r>
              <a:rPr lang="en-US">
                <a:solidFill>
                  <a:schemeClr val="dk1"/>
                </a:solidFill>
                <a:latin typeface="Open Sans"/>
                <a:ea typeface="Open Sans"/>
                <a:cs typeface="Open Sans"/>
                <a:sym typeface="Open Sans"/>
              </a:rPr>
              <a:t> the optimal values, on 8/28/2021, both of machine learning model and time series model can generate profit. </a:t>
            </a:r>
            <a:r>
              <a:rPr lang="en-US">
                <a:solidFill>
                  <a:srgbClr val="BB0027"/>
                </a:solidFill>
                <a:latin typeface="Open Sans"/>
                <a:ea typeface="Open Sans"/>
                <a:cs typeface="Open Sans"/>
                <a:sym typeface="Open Sans"/>
              </a:rPr>
              <a:t>On that day,</a:t>
            </a:r>
            <a:r>
              <a:rPr lang="en-US">
                <a:solidFill>
                  <a:schemeClr val="accent1"/>
                </a:solidFill>
                <a:latin typeface="Open Sans"/>
                <a:ea typeface="Open Sans"/>
                <a:cs typeface="Open Sans"/>
                <a:sym typeface="Open Sans"/>
              </a:rPr>
              <a:t> </a:t>
            </a:r>
            <a:r>
              <a:rPr lang="en-US">
                <a:solidFill>
                  <a:srgbClr val="980000"/>
                </a:solidFill>
                <a:latin typeface="Open Sans"/>
                <a:ea typeface="Open Sans"/>
                <a:cs typeface="Open Sans"/>
                <a:sym typeface="Open Sans"/>
              </a:rPr>
              <a:t>Machine learning prediction can generate more profit than ARIMA prediction. </a:t>
            </a:r>
            <a:endParaRPr>
              <a:solidFill>
                <a:srgbClr val="98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US">
                <a:solidFill>
                  <a:schemeClr val="dk1"/>
                </a:solidFill>
                <a:latin typeface="Open Sans"/>
                <a:ea typeface="Open Sans"/>
                <a:cs typeface="Open Sans"/>
                <a:sym typeface="Open Sans"/>
              </a:rPr>
              <a:t>When total budget is $100: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US">
                <a:solidFill>
                  <a:schemeClr val="dk1"/>
                </a:solidFill>
                <a:latin typeface="Open Sans"/>
                <a:ea typeface="Open Sans"/>
                <a:cs typeface="Open Sans"/>
                <a:sym typeface="Open Sans"/>
              </a:rPr>
              <a:t>Long</a:t>
            </a:r>
            <a:r>
              <a:rPr lang="en-US">
                <a:solidFill>
                  <a:schemeClr val="dk1"/>
                </a:solidFill>
                <a:latin typeface="Open Sans"/>
                <a:ea typeface="Open Sans"/>
                <a:cs typeface="Open Sans"/>
                <a:sym typeface="Open Sans"/>
              </a:rPr>
              <a:t>-term optimization : volatility </a:t>
            </a:r>
            <a:r>
              <a:rPr lang="en-US">
                <a:solidFill>
                  <a:srgbClr val="BB0027"/>
                </a:solidFill>
                <a:latin typeface="Open Sans"/>
                <a:ea typeface="Open Sans"/>
                <a:cs typeface="Open Sans"/>
                <a:sym typeface="Open Sans"/>
              </a:rPr>
              <a:t>0.00026</a:t>
            </a:r>
            <a:endParaRPr>
              <a:solidFill>
                <a:srgbClr val="BB0027"/>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latin typeface="Open Sans"/>
              <a:ea typeface="Open Sans"/>
              <a:cs typeface="Open Sans"/>
              <a:sym typeface="Open Sans"/>
            </a:endParaRPr>
          </a:p>
          <a:p>
            <a:pPr indent="0" lvl="0" marL="0" rtl="0" algn="l">
              <a:lnSpc>
                <a:spcPct val="115000"/>
              </a:lnSpc>
              <a:spcBef>
                <a:spcPts val="0"/>
              </a:spcBef>
              <a:spcAft>
                <a:spcPts val="0"/>
              </a:spcAft>
              <a:buNone/>
            </a:pPr>
            <a:r>
              <a:t/>
            </a:r>
            <a:endParaRPr>
              <a:latin typeface="Open Sans"/>
              <a:ea typeface="Open Sans"/>
              <a:cs typeface="Open Sans"/>
              <a:sym typeface="Open Sans"/>
            </a:endParaRPr>
          </a:p>
        </p:txBody>
      </p:sp>
      <p:pic>
        <p:nvPicPr>
          <p:cNvPr descr="😎" id="266" name="Google Shape;266;p28"/>
          <p:cNvPicPr preferRelativeResize="0"/>
          <p:nvPr/>
        </p:nvPicPr>
        <p:blipFill>
          <a:blip r:embed="rId3">
            <a:alphaModFix/>
          </a:blip>
          <a:stretch>
            <a:fillRect/>
          </a:stretch>
        </p:blipFill>
        <p:spPr>
          <a:xfrm>
            <a:off x="1861525" y="2436319"/>
            <a:ext cx="270875" cy="270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9"/>
          <p:cNvSpPr txBox="1"/>
          <p:nvPr/>
        </p:nvSpPr>
        <p:spPr>
          <a:xfrm>
            <a:off x="457200" y="295550"/>
            <a:ext cx="5181600" cy="53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chemeClr val="dk1"/>
                </a:solidFill>
                <a:latin typeface="Open Sans"/>
                <a:ea typeface="Open Sans"/>
                <a:cs typeface="Open Sans"/>
                <a:sym typeface="Open Sans"/>
              </a:rPr>
              <a:t>Business Impact</a:t>
            </a:r>
            <a:endParaRPr b="1" sz="2600">
              <a:solidFill>
                <a:schemeClr val="dk1"/>
              </a:solidFill>
            </a:endParaRPr>
          </a:p>
        </p:txBody>
      </p:sp>
      <p:sp>
        <p:nvSpPr>
          <p:cNvPr id="272" name="Google Shape;272;p29"/>
          <p:cNvSpPr txBox="1"/>
          <p:nvPr/>
        </p:nvSpPr>
        <p:spPr>
          <a:xfrm>
            <a:off x="375050" y="1017975"/>
            <a:ext cx="8111700" cy="339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US">
                <a:latin typeface="Open Sans"/>
                <a:ea typeface="Open Sans"/>
                <a:cs typeface="Open Sans"/>
                <a:sym typeface="Open Sans"/>
              </a:rPr>
              <a:t>As an investor</a:t>
            </a:r>
            <a:r>
              <a:rPr b="1" lang="en-US">
                <a:latin typeface="Open Sans"/>
                <a:ea typeface="Open Sans"/>
                <a:cs typeface="Open Sans"/>
                <a:sym typeface="Open Sans"/>
              </a:rPr>
              <a:t>:</a:t>
            </a:r>
            <a:endParaRPr>
              <a:latin typeface="Open Sans"/>
              <a:ea typeface="Open Sans"/>
              <a:cs typeface="Open Sans"/>
              <a:sym typeface="Open Sans"/>
            </a:endParaRPr>
          </a:p>
          <a:p>
            <a:pPr indent="-317500" lvl="0" marL="457200" rtl="0" algn="l">
              <a:lnSpc>
                <a:spcPct val="115000"/>
              </a:lnSpc>
              <a:spcBef>
                <a:spcPts val="1000"/>
              </a:spcBef>
              <a:spcAft>
                <a:spcPts val="0"/>
              </a:spcAft>
              <a:buSzPts val="1400"/>
              <a:buFont typeface="Open Sans"/>
              <a:buChar char="●"/>
            </a:pPr>
            <a:r>
              <a:rPr lang="en-US">
                <a:latin typeface="Open Sans"/>
                <a:ea typeface="Open Sans"/>
                <a:cs typeface="Open Sans"/>
                <a:sym typeface="Open Sans"/>
              </a:rPr>
              <a:t>Profitability or losing less money are what investor all ultimately care about</a:t>
            </a:r>
            <a:r>
              <a:rPr lang="en-US">
                <a:latin typeface="Open Sans"/>
                <a:ea typeface="Open Sans"/>
                <a:cs typeface="Open Sans"/>
                <a:sym typeface="Open Sans"/>
              </a:rPr>
              <a:t>. </a:t>
            </a:r>
            <a:r>
              <a:rPr lang="en-US">
                <a:latin typeface="Open Sans"/>
                <a:ea typeface="Open Sans"/>
                <a:cs typeface="Open Sans"/>
                <a:sym typeface="Open Sans"/>
              </a:rPr>
              <a:t>Our model can make profits (or at least did not lose money).</a:t>
            </a:r>
            <a:endParaRPr>
              <a:latin typeface="Open Sans"/>
              <a:ea typeface="Open Sans"/>
              <a:cs typeface="Open Sans"/>
              <a:sym typeface="Open Sans"/>
            </a:endParaRPr>
          </a:p>
          <a:p>
            <a:pPr indent="-317500" lvl="0" marL="457200" rtl="0" algn="l">
              <a:lnSpc>
                <a:spcPct val="115000"/>
              </a:lnSpc>
              <a:spcBef>
                <a:spcPts val="1000"/>
              </a:spcBef>
              <a:spcAft>
                <a:spcPts val="0"/>
              </a:spcAft>
              <a:buSzPts val="1400"/>
              <a:buFont typeface="Open Sans"/>
              <a:buChar char="●"/>
            </a:pPr>
            <a:r>
              <a:rPr lang="en-US">
                <a:latin typeface="Open Sans"/>
                <a:ea typeface="Open Sans"/>
                <a:cs typeface="Open Sans"/>
                <a:sym typeface="Open Sans"/>
              </a:rPr>
              <a:t>Being able to rely on models to forecasts prices in the future is more preferable in the investment decision making process than “guessing” what the price will be only by looking at the market fundamentals and market sentiments.</a:t>
            </a:r>
            <a:endParaRPr>
              <a:latin typeface="Open Sans"/>
              <a:ea typeface="Open Sans"/>
              <a:cs typeface="Open Sans"/>
              <a:sym typeface="Open Sans"/>
            </a:endParaRPr>
          </a:p>
          <a:p>
            <a:pPr indent="0" lvl="0" marL="0" rtl="0" algn="l">
              <a:lnSpc>
                <a:spcPct val="115000"/>
              </a:lnSpc>
              <a:spcBef>
                <a:spcPts val="1000"/>
              </a:spcBef>
              <a:spcAft>
                <a:spcPts val="0"/>
              </a:spcAft>
              <a:buNone/>
            </a:pPr>
            <a:r>
              <a:rPr b="1" lang="en-US">
                <a:solidFill>
                  <a:schemeClr val="dk1"/>
                </a:solidFill>
                <a:latin typeface="Open Sans"/>
                <a:ea typeface="Open Sans"/>
                <a:cs typeface="Open Sans"/>
                <a:sym typeface="Open Sans"/>
              </a:rPr>
              <a:t>As a portfolio manager:</a:t>
            </a:r>
            <a:endParaRPr b="1">
              <a:solidFill>
                <a:schemeClr val="dk1"/>
              </a:solidFill>
              <a:latin typeface="Open Sans"/>
              <a:ea typeface="Open Sans"/>
              <a:cs typeface="Open Sans"/>
              <a:sym typeface="Open Sans"/>
            </a:endParaRPr>
          </a:p>
          <a:p>
            <a:pPr indent="-317500" lvl="0" marL="457200" rtl="0" algn="l">
              <a:lnSpc>
                <a:spcPct val="115000"/>
              </a:lnSpc>
              <a:spcBef>
                <a:spcPts val="1000"/>
              </a:spcBef>
              <a:spcAft>
                <a:spcPts val="0"/>
              </a:spcAft>
              <a:buClr>
                <a:schemeClr val="dk1"/>
              </a:buClr>
              <a:buSzPts val="1400"/>
              <a:buFont typeface="Open Sans"/>
              <a:buChar char="●"/>
            </a:pPr>
            <a:r>
              <a:rPr lang="en-US">
                <a:solidFill>
                  <a:schemeClr val="dk1"/>
                </a:solidFill>
                <a:latin typeface="Open Sans"/>
                <a:ea typeface="Open Sans"/>
                <a:cs typeface="Open Sans"/>
                <a:sym typeface="Open Sans"/>
              </a:rPr>
              <a:t>Optimizing on the performance based on a specific objective (maximize profit in short-term or minimize risk in short-term) can satisfy client’s needs and is able to find the optimal portfolio given the information and knowledge we have. The better the model, the more trust from our clients.</a:t>
            </a:r>
            <a:endParaRPr>
              <a:solidFill>
                <a:schemeClr val="dk1"/>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0"/>
          <p:cNvSpPr txBox="1"/>
          <p:nvPr/>
        </p:nvSpPr>
        <p:spPr>
          <a:xfrm>
            <a:off x="457200" y="295550"/>
            <a:ext cx="5181600" cy="53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chemeClr val="dk1"/>
                </a:solidFill>
                <a:latin typeface="Open Sans"/>
                <a:ea typeface="Open Sans"/>
                <a:cs typeface="Open Sans"/>
                <a:sym typeface="Open Sans"/>
              </a:rPr>
              <a:t>Potential Future Work</a:t>
            </a:r>
            <a:endParaRPr b="1" sz="2600">
              <a:solidFill>
                <a:schemeClr val="dk1"/>
              </a:solidFill>
            </a:endParaRPr>
          </a:p>
        </p:txBody>
      </p:sp>
      <p:sp>
        <p:nvSpPr>
          <p:cNvPr id="278" name="Google Shape;278;p30"/>
          <p:cNvSpPr txBox="1"/>
          <p:nvPr/>
        </p:nvSpPr>
        <p:spPr>
          <a:xfrm>
            <a:off x="457200" y="970325"/>
            <a:ext cx="7715100" cy="24936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SzPts val="1500"/>
              <a:buFont typeface="Open Sans"/>
              <a:buAutoNum type="arabicPeriod"/>
            </a:pPr>
            <a:r>
              <a:rPr lang="en-US" sz="1500">
                <a:latin typeface="Open Sans"/>
                <a:ea typeface="Open Sans"/>
                <a:cs typeface="Open Sans"/>
                <a:sym typeface="Open Sans"/>
              </a:rPr>
              <a:t>More features on macro-economic aspects (GDP growth, interest rates… etc).</a:t>
            </a:r>
            <a:endParaRPr sz="1500">
              <a:latin typeface="Open Sans"/>
              <a:ea typeface="Open Sans"/>
              <a:cs typeface="Open Sans"/>
              <a:sym typeface="Open Sans"/>
            </a:endParaRPr>
          </a:p>
          <a:p>
            <a:pPr indent="-323850" lvl="0" marL="457200" rtl="0" algn="l">
              <a:lnSpc>
                <a:spcPct val="150000"/>
              </a:lnSpc>
              <a:spcBef>
                <a:spcPts val="0"/>
              </a:spcBef>
              <a:spcAft>
                <a:spcPts val="0"/>
              </a:spcAft>
              <a:buSzPts val="1500"/>
              <a:buFont typeface="Open Sans"/>
              <a:buAutoNum type="arabicPeriod"/>
            </a:pPr>
            <a:r>
              <a:rPr lang="en-US" sz="1500">
                <a:latin typeface="Open Sans"/>
                <a:ea typeface="Open Sans"/>
                <a:cs typeface="Open Sans"/>
                <a:sym typeface="Open Sans"/>
              </a:rPr>
              <a:t>Try out time series methods, neural networks such as LSTM and compare the performance. </a:t>
            </a:r>
            <a:endParaRPr sz="1500">
              <a:latin typeface="Open Sans"/>
              <a:ea typeface="Open Sans"/>
              <a:cs typeface="Open Sans"/>
              <a:sym typeface="Open Sans"/>
            </a:endParaRPr>
          </a:p>
          <a:p>
            <a:pPr indent="-323850" lvl="0" marL="457200" rtl="0" algn="l">
              <a:lnSpc>
                <a:spcPct val="150000"/>
              </a:lnSpc>
              <a:spcBef>
                <a:spcPts val="0"/>
              </a:spcBef>
              <a:spcAft>
                <a:spcPts val="0"/>
              </a:spcAft>
              <a:buSzPts val="1500"/>
              <a:buFont typeface="Open Sans"/>
              <a:buAutoNum type="arabicPeriod"/>
            </a:pPr>
            <a:r>
              <a:rPr lang="en-US" sz="1500">
                <a:latin typeface="Open Sans"/>
                <a:ea typeface="Open Sans"/>
                <a:cs typeface="Open Sans"/>
                <a:sym typeface="Open Sans"/>
              </a:rPr>
              <a:t>If computational power permitted, hyperparameter tuning for each of the model for each of the crypto to find the best parameters.</a:t>
            </a:r>
            <a:endParaRPr sz="1500">
              <a:latin typeface="Open Sans"/>
              <a:ea typeface="Open Sans"/>
              <a:cs typeface="Open Sans"/>
              <a:sym typeface="Open Sans"/>
            </a:endParaRPr>
          </a:p>
          <a:p>
            <a:pPr indent="-323850" lvl="0" marL="457200" rtl="0" algn="l">
              <a:lnSpc>
                <a:spcPct val="150000"/>
              </a:lnSpc>
              <a:spcBef>
                <a:spcPts val="0"/>
              </a:spcBef>
              <a:spcAft>
                <a:spcPts val="0"/>
              </a:spcAft>
              <a:buSzPts val="1500"/>
              <a:buFont typeface="Open Sans"/>
              <a:buAutoNum type="arabicPeriod"/>
            </a:pPr>
            <a:r>
              <a:rPr lang="en-US" sz="1500">
                <a:latin typeface="Open Sans"/>
                <a:ea typeface="Open Sans"/>
                <a:cs typeface="Open Sans"/>
                <a:sym typeface="Open Sans"/>
              </a:rPr>
              <a:t>If computational power permitted, increase the long-term optimization budget.</a:t>
            </a:r>
            <a:endParaRPr sz="1500">
              <a:latin typeface="Open Sans"/>
              <a:ea typeface="Open Sans"/>
              <a:cs typeface="Open Sans"/>
              <a:sym typeface="Open Sans"/>
            </a:endParaRPr>
          </a:p>
          <a:p>
            <a:pPr indent="-323850" lvl="0" marL="457200" rtl="0" algn="l">
              <a:lnSpc>
                <a:spcPct val="150000"/>
              </a:lnSpc>
              <a:spcBef>
                <a:spcPts val="0"/>
              </a:spcBef>
              <a:spcAft>
                <a:spcPts val="0"/>
              </a:spcAft>
              <a:buSzPts val="1500"/>
              <a:buFont typeface="Open Sans"/>
              <a:buAutoNum type="arabicPeriod"/>
            </a:pPr>
            <a:r>
              <a:rPr lang="en-US" sz="1500">
                <a:latin typeface="Open Sans"/>
                <a:ea typeface="Open Sans"/>
                <a:cs typeface="Open Sans"/>
                <a:sym typeface="Open Sans"/>
              </a:rPr>
              <a:t>For time-series model, test on more days to see if model performance variates.</a:t>
            </a:r>
            <a:endParaRPr sz="1500">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1"/>
          <p:cNvSpPr txBox="1"/>
          <p:nvPr/>
        </p:nvSpPr>
        <p:spPr>
          <a:xfrm>
            <a:off x="457200" y="295550"/>
            <a:ext cx="5181600" cy="53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chemeClr val="dk1"/>
                </a:solidFill>
                <a:latin typeface="Open Sans"/>
                <a:ea typeface="Open Sans"/>
                <a:cs typeface="Open Sans"/>
                <a:sym typeface="Open Sans"/>
              </a:rPr>
              <a:t>References</a:t>
            </a:r>
            <a:endParaRPr b="1" sz="2600">
              <a:solidFill>
                <a:schemeClr val="dk1"/>
              </a:solidFill>
            </a:endParaRPr>
          </a:p>
        </p:txBody>
      </p:sp>
      <p:sp>
        <p:nvSpPr>
          <p:cNvPr id="284" name="Google Shape;284;p31"/>
          <p:cNvSpPr txBox="1"/>
          <p:nvPr/>
        </p:nvSpPr>
        <p:spPr>
          <a:xfrm>
            <a:off x="624250" y="1078900"/>
            <a:ext cx="7389600" cy="2203500"/>
          </a:xfrm>
          <a:prstGeom prst="rect">
            <a:avLst/>
          </a:prstGeom>
          <a:noFill/>
          <a:ln>
            <a:noFill/>
          </a:ln>
        </p:spPr>
        <p:txBody>
          <a:bodyPr anchorCtr="0" anchor="t" bIns="91425" lIns="91425" spcFirstLastPara="1" rIns="91425" wrap="square" tIns="91425">
            <a:spAutoFit/>
          </a:bodyPr>
          <a:lstStyle/>
          <a:p>
            <a:pPr indent="-317500" lvl="0" marL="457200" rtl="0" algn="l">
              <a:lnSpc>
                <a:spcPct val="135000"/>
              </a:lnSpc>
              <a:spcBef>
                <a:spcPts val="0"/>
              </a:spcBef>
              <a:spcAft>
                <a:spcPts val="0"/>
              </a:spcAft>
              <a:buSzPts val="1400"/>
              <a:buFont typeface="Open Sans"/>
              <a:buAutoNum type="arabicPeriod"/>
            </a:pPr>
            <a:r>
              <a:rPr lang="en-US" sz="1100">
                <a:solidFill>
                  <a:schemeClr val="dk1"/>
                </a:solidFill>
                <a:latin typeface="Open Sans"/>
                <a:ea typeface="Open Sans"/>
                <a:cs typeface="Open Sans"/>
                <a:sym typeface="Open Sans"/>
              </a:rPr>
              <a:t>“Stock Prediction with ML: Model Evaluation — The Alpha Scientist.” Accessed December 1, 2022.</a:t>
            </a:r>
            <a:r>
              <a:rPr lang="en-US" sz="1100">
                <a:solidFill>
                  <a:schemeClr val="dk1"/>
                </a:solidFill>
                <a:uFill>
                  <a:noFill/>
                </a:uFill>
                <a:latin typeface="Open Sans"/>
                <a:ea typeface="Open Sans"/>
                <a:cs typeface="Open Sans"/>
                <a:sym typeface="Open Sans"/>
                <a:hlinkClick r:id="rId3">
                  <a:extLst>
                    <a:ext uri="{A12FA001-AC4F-418D-AE19-62706E023703}">
                      <ahyp:hlinkClr val="tx"/>
                    </a:ext>
                  </a:extLst>
                </a:hlinkClick>
              </a:rPr>
              <a:t> </a:t>
            </a:r>
            <a:r>
              <a:rPr lang="en-US" sz="1100" u="sng">
                <a:solidFill>
                  <a:schemeClr val="hlink"/>
                </a:solidFill>
                <a:latin typeface="Open Sans"/>
                <a:ea typeface="Open Sans"/>
                <a:cs typeface="Open Sans"/>
                <a:sym typeface="Open Sans"/>
                <a:hlinkClick r:id="rId4"/>
              </a:rPr>
              <a:t>https://alphascientist.com/model_evaluation</a:t>
            </a:r>
            <a:r>
              <a:rPr lang="en-US" sz="1100">
                <a:solidFill>
                  <a:schemeClr val="dk1"/>
                </a:solidFill>
                <a:latin typeface="Open Sans"/>
                <a:ea typeface="Open Sans"/>
                <a:cs typeface="Open Sans"/>
                <a:sym typeface="Open Sans"/>
              </a:rPr>
              <a:t>.</a:t>
            </a:r>
            <a:endParaRPr sz="1100">
              <a:solidFill>
                <a:schemeClr val="dk1"/>
              </a:solidFill>
              <a:latin typeface="Open Sans"/>
              <a:ea typeface="Open Sans"/>
              <a:cs typeface="Open Sans"/>
              <a:sym typeface="Open Sans"/>
            </a:endParaRPr>
          </a:p>
          <a:p>
            <a:pPr indent="-317500" lvl="0" marL="457200" rtl="0" algn="l">
              <a:lnSpc>
                <a:spcPct val="135000"/>
              </a:lnSpc>
              <a:spcBef>
                <a:spcPts val="0"/>
              </a:spcBef>
              <a:spcAft>
                <a:spcPts val="0"/>
              </a:spcAft>
              <a:buSzPts val="1400"/>
              <a:buFont typeface="Open Sans"/>
              <a:buAutoNum type="arabicPeriod"/>
            </a:pPr>
            <a:r>
              <a:rPr lang="en-US" sz="1100">
                <a:solidFill>
                  <a:schemeClr val="dk1"/>
                </a:solidFill>
                <a:latin typeface="Open Sans"/>
                <a:ea typeface="Open Sans"/>
                <a:cs typeface="Open Sans"/>
                <a:sym typeface="Open Sans"/>
              </a:rPr>
              <a:t>Saha, Raj. “Forecasting of Stock Market Using ARIMA in Python.” </a:t>
            </a:r>
            <a:r>
              <a:rPr i="1" lang="en-US" sz="1100">
                <a:solidFill>
                  <a:schemeClr val="dk1"/>
                </a:solidFill>
                <a:latin typeface="Open Sans"/>
                <a:ea typeface="Open Sans"/>
                <a:cs typeface="Open Sans"/>
                <a:sym typeface="Open Sans"/>
              </a:rPr>
              <a:t>Medium</a:t>
            </a:r>
            <a:r>
              <a:rPr lang="en-US" sz="1100">
                <a:solidFill>
                  <a:schemeClr val="dk1"/>
                </a:solidFill>
                <a:latin typeface="Open Sans"/>
                <a:ea typeface="Open Sans"/>
                <a:cs typeface="Open Sans"/>
                <a:sym typeface="Open Sans"/>
              </a:rPr>
              <a:t> (blog), April 27, 2022.</a:t>
            </a:r>
            <a:r>
              <a:rPr lang="en-US" sz="1100">
                <a:solidFill>
                  <a:schemeClr val="dk1"/>
                </a:solidFill>
                <a:uFill>
                  <a:noFill/>
                </a:uFill>
                <a:latin typeface="Open Sans"/>
                <a:ea typeface="Open Sans"/>
                <a:cs typeface="Open Sans"/>
                <a:sym typeface="Open Sans"/>
                <a:hlinkClick r:id="rId5">
                  <a:extLst>
                    <a:ext uri="{A12FA001-AC4F-418D-AE19-62706E023703}">
                      <ahyp:hlinkClr val="tx"/>
                    </a:ext>
                  </a:extLst>
                </a:hlinkClick>
              </a:rPr>
              <a:t> </a:t>
            </a:r>
            <a:r>
              <a:rPr lang="en-US" sz="1100" u="sng">
                <a:solidFill>
                  <a:schemeClr val="hlink"/>
                </a:solidFill>
                <a:latin typeface="Open Sans"/>
                <a:ea typeface="Open Sans"/>
                <a:cs typeface="Open Sans"/>
                <a:sym typeface="Open Sans"/>
                <a:hlinkClick r:id="rId6"/>
              </a:rPr>
              <a:t>https://medium.com/@raj.saha3382/forecasting-of-stock-market-using-arima-in-python-cd4fe76fc58a</a:t>
            </a:r>
            <a:r>
              <a:rPr lang="en-US" sz="1100">
                <a:solidFill>
                  <a:schemeClr val="dk1"/>
                </a:solidFill>
                <a:latin typeface="Open Sans"/>
                <a:ea typeface="Open Sans"/>
                <a:cs typeface="Open Sans"/>
                <a:sym typeface="Open Sans"/>
              </a:rPr>
              <a:t>.</a:t>
            </a:r>
            <a:endParaRPr sz="1100">
              <a:solidFill>
                <a:schemeClr val="dk1"/>
              </a:solidFill>
              <a:latin typeface="Open Sans"/>
              <a:ea typeface="Open Sans"/>
              <a:cs typeface="Open Sans"/>
              <a:sym typeface="Open Sans"/>
            </a:endParaRPr>
          </a:p>
          <a:p>
            <a:pPr indent="-317500" lvl="0" marL="457200" rtl="0" algn="l">
              <a:lnSpc>
                <a:spcPct val="135000"/>
              </a:lnSpc>
              <a:spcBef>
                <a:spcPts val="0"/>
              </a:spcBef>
              <a:spcAft>
                <a:spcPts val="0"/>
              </a:spcAft>
              <a:buSzPts val="1400"/>
              <a:buFont typeface="Open Sans"/>
              <a:buAutoNum type="arabicPeriod"/>
            </a:pPr>
            <a:r>
              <a:rPr lang="en-US" sz="1100">
                <a:solidFill>
                  <a:schemeClr val="dk1"/>
                </a:solidFill>
                <a:latin typeface="Open Sans"/>
                <a:ea typeface="Open Sans"/>
                <a:cs typeface="Open Sans"/>
                <a:sym typeface="Open Sans"/>
              </a:rPr>
              <a:t>Zhuang, Cedric. “Stockstats: DataFrame with Inline Stock Statistics Support.” OS Independent, Python. Accessed December 1, 2022.</a:t>
            </a:r>
            <a:r>
              <a:rPr lang="en-US" sz="1100">
                <a:solidFill>
                  <a:schemeClr val="dk1"/>
                </a:solidFill>
                <a:uFill>
                  <a:noFill/>
                </a:uFill>
                <a:latin typeface="Open Sans"/>
                <a:ea typeface="Open Sans"/>
                <a:cs typeface="Open Sans"/>
                <a:sym typeface="Open Sans"/>
                <a:hlinkClick r:id="rId7">
                  <a:extLst>
                    <a:ext uri="{A12FA001-AC4F-418D-AE19-62706E023703}">
                      <ahyp:hlinkClr val="tx"/>
                    </a:ext>
                  </a:extLst>
                </a:hlinkClick>
              </a:rPr>
              <a:t> </a:t>
            </a:r>
            <a:r>
              <a:rPr lang="en-US" sz="1100" u="sng">
                <a:solidFill>
                  <a:schemeClr val="hlink"/>
                </a:solidFill>
                <a:latin typeface="Open Sans"/>
                <a:ea typeface="Open Sans"/>
                <a:cs typeface="Open Sans"/>
                <a:sym typeface="Open Sans"/>
                <a:hlinkClick r:id="rId8"/>
              </a:rPr>
              <a:t>https://github.com/jealous/stockstats</a:t>
            </a:r>
            <a:r>
              <a:rPr lang="en-US" sz="1100">
                <a:solidFill>
                  <a:schemeClr val="dk1"/>
                </a:solidFill>
                <a:latin typeface="Open Sans"/>
                <a:ea typeface="Open Sans"/>
                <a:cs typeface="Open Sans"/>
                <a:sym typeface="Open Sans"/>
              </a:rPr>
              <a:t>.</a:t>
            </a:r>
            <a:endParaRPr sz="1100">
              <a:solidFill>
                <a:schemeClr val="dk1"/>
              </a:solidFill>
              <a:latin typeface="Open Sans"/>
              <a:ea typeface="Open Sans"/>
              <a:cs typeface="Open Sans"/>
              <a:sym typeface="Open Sans"/>
            </a:endParaRPr>
          </a:p>
          <a:p>
            <a:pPr indent="-317500" lvl="0" marL="457200" rtl="0" algn="l">
              <a:lnSpc>
                <a:spcPct val="135000"/>
              </a:lnSpc>
              <a:spcBef>
                <a:spcPts val="0"/>
              </a:spcBef>
              <a:spcAft>
                <a:spcPts val="0"/>
              </a:spcAft>
              <a:buSzPts val="1400"/>
              <a:buFont typeface="Open Sans"/>
              <a:buAutoNum type="arabicPeriod"/>
            </a:pPr>
            <a:r>
              <a:rPr lang="en-US" sz="1100">
                <a:solidFill>
                  <a:schemeClr val="dk1"/>
                </a:solidFill>
                <a:latin typeface="Open Sans"/>
                <a:ea typeface="Open Sans"/>
                <a:cs typeface="Open Sans"/>
                <a:sym typeface="Open Sans"/>
              </a:rPr>
              <a:t>“Portfolio.Ipynb: Decision Analytics for Business and Policy.” Accessed December 1, 2022.</a:t>
            </a:r>
            <a:r>
              <a:rPr lang="en-US" sz="1100">
                <a:solidFill>
                  <a:schemeClr val="dk1"/>
                </a:solidFill>
                <a:uFill>
                  <a:noFill/>
                </a:uFill>
                <a:latin typeface="Open Sans"/>
                <a:ea typeface="Open Sans"/>
                <a:cs typeface="Open Sans"/>
                <a:sym typeface="Open Sans"/>
                <a:hlinkClick r:id="rId9">
                  <a:extLst>
                    <a:ext uri="{A12FA001-AC4F-418D-AE19-62706E023703}">
                      <ahyp:hlinkClr val="tx"/>
                    </a:ext>
                  </a:extLst>
                </a:hlinkClick>
              </a:rPr>
              <a:t> </a:t>
            </a:r>
            <a:r>
              <a:rPr lang="en-US" sz="1100" u="sng">
                <a:solidFill>
                  <a:schemeClr val="hlink"/>
                </a:solidFill>
                <a:latin typeface="Open Sans"/>
                <a:ea typeface="Open Sans"/>
                <a:cs typeface="Open Sans"/>
                <a:sym typeface="Open Sans"/>
                <a:hlinkClick r:id="rId10"/>
              </a:rPr>
              <a:t>https://canvas.cmu.edu/courses/30486/files/8510975?module_item_id=5273179</a:t>
            </a:r>
            <a:r>
              <a:rPr lang="en-US" sz="1100">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2"/>
          <p:cNvSpPr txBox="1"/>
          <p:nvPr/>
        </p:nvSpPr>
        <p:spPr>
          <a:xfrm>
            <a:off x="1515200" y="1611050"/>
            <a:ext cx="5534700" cy="1221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sz="3600">
                <a:solidFill>
                  <a:srgbClr val="980000"/>
                </a:solidFill>
                <a:latin typeface="Open Sans"/>
                <a:ea typeface="Open Sans"/>
                <a:cs typeface="Open Sans"/>
                <a:sym typeface="Open Sans"/>
              </a:rPr>
              <a:t>Thank You!</a:t>
            </a:r>
            <a:endParaRPr b="1" sz="3600">
              <a:solidFill>
                <a:srgbClr val="980000"/>
              </a:solidFill>
              <a:latin typeface="Open Sans"/>
              <a:ea typeface="Open Sans"/>
              <a:cs typeface="Open Sans"/>
              <a:sym typeface="Open Sans"/>
            </a:endParaRPr>
          </a:p>
          <a:p>
            <a:pPr indent="0" lvl="0" marL="0" rtl="0" algn="ctr">
              <a:spcBef>
                <a:spcPts val="0"/>
              </a:spcBef>
              <a:spcAft>
                <a:spcPts val="0"/>
              </a:spcAft>
              <a:buNone/>
            </a:pPr>
            <a:r>
              <a:rPr b="1" lang="en-US" sz="3600">
                <a:solidFill>
                  <a:srgbClr val="980000"/>
                </a:solidFill>
                <a:latin typeface="Open Sans"/>
                <a:ea typeface="Open Sans"/>
                <a:cs typeface="Open Sans"/>
                <a:sym typeface="Open Sans"/>
              </a:rPr>
              <a:t>Q&amp;A</a:t>
            </a:r>
            <a:endParaRPr b="1" sz="3600">
              <a:solidFill>
                <a:srgbClr val="980000"/>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1"/>
          <p:cNvSpPr txBox="1"/>
          <p:nvPr/>
        </p:nvSpPr>
        <p:spPr>
          <a:xfrm>
            <a:off x="304800" y="295550"/>
            <a:ext cx="5181600" cy="53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chemeClr val="dk1"/>
                </a:solidFill>
                <a:latin typeface="Open Sans"/>
                <a:ea typeface="Open Sans"/>
                <a:cs typeface="Open Sans"/>
                <a:sym typeface="Open Sans"/>
              </a:rPr>
              <a:t>Problem </a:t>
            </a:r>
            <a:r>
              <a:rPr b="1" lang="en-US" sz="2400">
                <a:solidFill>
                  <a:schemeClr val="dk1"/>
                </a:solidFill>
                <a:latin typeface="Open Sans"/>
                <a:ea typeface="Open Sans"/>
                <a:cs typeface="Open Sans"/>
                <a:sym typeface="Open Sans"/>
              </a:rPr>
              <a:t>Statement</a:t>
            </a:r>
            <a:endParaRPr b="1" sz="2600">
              <a:solidFill>
                <a:schemeClr val="dk1"/>
              </a:solidFill>
            </a:endParaRPr>
          </a:p>
        </p:txBody>
      </p:sp>
      <p:sp>
        <p:nvSpPr>
          <p:cNvPr id="67" name="Google Shape;67;p11"/>
          <p:cNvSpPr txBox="1"/>
          <p:nvPr/>
        </p:nvSpPr>
        <p:spPr>
          <a:xfrm>
            <a:off x="375050" y="1017975"/>
            <a:ext cx="8111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BB0027"/>
                </a:solidFill>
                <a:latin typeface="Open Sans"/>
                <a:ea typeface="Open Sans"/>
                <a:cs typeface="Open Sans"/>
                <a:sym typeface="Open Sans"/>
              </a:rPr>
              <a:t>Background:</a:t>
            </a:r>
            <a:endParaRPr b="1">
              <a:solidFill>
                <a:srgbClr val="BB0027"/>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US">
                <a:latin typeface="Open Sans"/>
                <a:ea typeface="Open Sans"/>
                <a:cs typeface="Open Sans"/>
                <a:sym typeface="Open Sans"/>
              </a:rPr>
              <a:t>As a digital asset, cryptocurrencies are active in the trading market. With more and more people starting to invest in </a:t>
            </a:r>
            <a:r>
              <a:rPr lang="en-US">
                <a:solidFill>
                  <a:schemeClr val="dk1"/>
                </a:solidFill>
                <a:latin typeface="Open Sans"/>
                <a:ea typeface="Open Sans"/>
                <a:cs typeface="Open Sans"/>
                <a:sym typeface="Open Sans"/>
              </a:rPr>
              <a:t>cryptocurrencies</a:t>
            </a:r>
            <a:r>
              <a:rPr lang="en-US">
                <a:latin typeface="Open Sans"/>
                <a:ea typeface="Open Sans"/>
                <a:cs typeface="Open Sans"/>
                <a:sym typeface="Open Sans"/>
              </a:rPr>
              <a:t>, it is really interesting to dive deep into making </a:t>
            </a:r>
            <a:r>
              <a:rPr lang="en-US">
                <a:latin typeface="Open Sans"/>
                <a:ea typeface="Open Sans"/>
                <a:cs typeface="Open Sans"/>
                <a:sym typeface="Open Sans"/>
              </a:rPr>
              <a:t>prediction</a:t>
            </a:r>
            <a:r>
              <a:rPr lang="en-US">
                <a:latin typeface="Open Sans"/>
                <a:ea typeface="Open Sans"/>
                <a:cs typeface="Open Sans"/>
                <a:sym typeface="Open Sans"/>
              </a:rPr>
              <a:t> and optimizing portfolio investments.</a:t>
            </a:r>
            <a:endParaRPr>
              <a:latin typeface="Open Sans"/>
              <a:ea typeface="Open Sans"/>
              <a:cs typeface="Open Sans"/>
              <a:sym typeface="Open Sans"/>
            </a:endParaRPr>
          </a:p>
        </p:txBody>
      </p:sp>
      <p:sp>
        <p:nvSpPr>
          <p:cNvPr id="68" name="Google Shape;68;p11"/>
          <p:cNvSpPr txBox="1"/>
          <p:nvPr/>
        </p:nvSpPr>
        <p:spPr>
          <a:xfrm>
            <a:off x="375050" y="2468500"/>
            <a:ext cx="8111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BB0027"/>
                </a:solidFill>
                <a:latin typeface="Open Sans"/>
                <a:ea typeface="Open Sans"/>
                <a:cs typeface="Open Sans"/>
                <a:sym typeface="Open Sans"/>
              </a:rPr>
              <a:t>Main questions:</a:t>
            </a:r>
            <a:endParaRPr b="1">
              <a:solidFill>
                <a:srgbClr val="BB0027"/>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AutoNum type="arabicPeriod"/>
            </a:pPr>
            <a:r>
              <a:rPr lang="en-US">
                <a:latin typeface="Open Sans"/>
                <a:ea typeface="Open Sans"/>
                <a:cs typeface="Open Sans"/>
                <a:sym typeface="Open Sans"/>
              </a:rPr>
              <a:t>predict price of cryptocurrencies based on their historical data</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AutoNum type="arabicPeriod"/>
            </a:pPr>
            <a:r>
              <a:rPr lang="en-US">
                <a:latin typeface="Open Sans"/>
                <a:ea typeface="Open Sans"/>
                <a:cs typeface="Open Sans"/>
                <a:sym typeface="Open Sans"/>
              </a:rPr>
              <a:t>optimize potential cryptocurrency portfolio returns</a:t>
            </a:r>
            <a:endParaRPr>
              <a:latin typeface="Open Sans"/>
              <a:ea typeface="Open Sans"/>
              <a:cs typeface="Open Sans"/>
              <a:sym typeface="Open Sans"/>
            </a:endParaRPr>
          </a:p>
        </p:txBody>
      </p:sp>
      <p:pic>
        <p:nvPicPr>
          <p:cNvPr id="69" name="Google Shape;69;p11"/>
          <p:cNvPicPr preferRelativeResize="0"/>
          <p:nvPr/>
        </p:nvPicPr>
        <p:blipFill>
          <a:blip r:embed="rId3">
            <a:alphaModFix/>
          </a:blip>
          <a:stretch>
            <a:fillRect/>
          </a:stretch>
        </p:blipFill>
        <p:spPr>
          <a:xfrm>
            <a:off x="4320247" y="339597"/>
            <a:ext cx="534000" cy="534000"/>
          </a:xfrm>
          <a:prstGeom prst="rect">
            <a:avLst/>
          </a:prstGeom>
          <a:noFill/>
          <a:ln>
            <a:noFill/>
          </a:ln>
        </p:spPr>
      </p:pic>
      <p:pic>
        <p:nvPicPr>
          <p:cNvPr id="70" name="Google Shape;70;p11"/>
          <p:cNvPicPr preferRelativeResize="0"/>
          <p:nvPr/>
        </p:nvPicPr>
        <p:blipFill>
          <a:blip r:embed="rId4">
            <a:alphaModFix/>
          </a:blip>
          <a:stretch>
            <a:fillRect/>
          </a:stretch>
        </p:blipFill>
        <p:spPr>
          <a:xfrm>
            <a:off x="5158657" y="339601"/>
            <a:ext cx="327747" cy="534001"/>
          </a:xfrm>
          <a:prstGeom prst="rect">
            <a:avLst/>
          </a:prstGeom>
          <a:noFill/>
          <a:ln>
            <a:noFill/>
          </a:ln>
        </p:spPr>
      </p:pic>
      <p:pic>
        <p:nvPicPr>
          <p:cNvPr id="71" name="Google Shape;71;p11"/>
          <p:cNvPicPr preferRelativeResize="0"/>
          <p:nvPr/>
        </p:nvPicPr>
        <p:blipFill>
          <a:blip r:embed="rId5">
            <a:alphaModFix/>
          </a:blip>
          <a:stretch>
            <a:fillRect/>
          </a:stretch>
        </p:blipFill>
        <p:spPr>
          <a:xfrm>
            <a:off x="6471549" y="303150"/>
            <a:ext cx="576100" cy="576100"/>
          </a:xfrm>
          <a:prstGeom prst="rect">
            <a:avLst/>
          </a:prstGeom>
          <a:noFill/>
          <a:ln>
            <a:noFill/>
          </a:ln>
        </p:spPr>
      </p:pic>
      <p:pic>
        <p:nvPicPr>
          <p:cNvPr id="72" name="Google Shape;72;p11"/>
          <p:cNvPicPr preferRelativeResize="0"/>
          <p:nvPr/>
        </p:nvPicPr>
        <p:blipFill>
          <a:blip r:embed="rId6">
            <a:alphaModFix/>
          </a:blip>
          <a:stretch>
            <a:fillRect/>
          </a:stretch>
        </p:blipFill>
        <p:spPr>
          <a:xfrm>
            <a:off x="7296275" y="318550"/>
            <a:ext cx="576100" cy="576100"/>
          </a:xfrm>
          <a:prstGeom prst="rect">
            <a:avLst/>
          </a:prstGeom>
          <a:noFill/>
          <a:ln>
            <a:noFill/>
          </a:ln>
        </p:spPr>
      </p:pic>
      <p:pic>
        <p:nvPicPr>
          <p:cNvPr id="73" name="Google Shape;73;p11"/>
          <p:cNvPicPr preferRelativeResize="0"/>
          <p:nvPr/>
        </p:nvPicPr>
        <p:blipFill>
          <a:blip r:embed="rId7">
            <a:alphaModFix/>
          </a:blip>
          <a:stretch>
            <a:fillRect/>
          </a:stretch>
        </p:blipFill>
        <p:spPr>
          <a:xfrm>
            <a:off x="8154925" y="339603"/>
            <a:ext cx="534000" cy="534000"/>
          </a:xfrm>
          <a:prstGeom prst="rect">
            <a:avLst/>
          </a:prstGeom>
          <a:noFill/>
          <a:ln>
            <a:noFill/>
          </a:ln>
        </p:spPr>
      </p:pic>
      <p:pic>
        <p:nvPicPr>
          <p:cNvPr id="74" name="Google Shape;74;p11"/>
          <p:cNvPicPr preferRelativeResize="0"/>
          <p:nvPr/>
        </p:nvPicPr>
        <p:blipFill>
          <a:blip r:embed="rId8">
            <a:alphaModFix/>
          </a:blip>
          <a:stretch>
            <a:fillRect/>
          </a:stretch>
        </p:blipFill>
        <p:spPr>
          <a:xfrm>
            <a:off x="5796865" y="363440"/>
            <a:ext cx="486300" cy="486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2"/>
          <p:cNvSpPr txBox="1"/>
          <p:nvPr/>
        </p:nvSpPr>
        <p:spPr>
          <a:xfrm>
            <a:off x="457200" y="295550"/>
            <a:ext cx="5181600" cy="53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chemeClr val="dk1"/>
                </a:solidFill>
                <a:latin typeface="Open Sans"/>
                <a:ea typeface="Open Sans"/>
                <a:cs typeface="Open Sans"/>
                <a:sym typeface="Open Sans"/>
              </a:rPr>
              <a:t>Challenges</a:t>
            </a:r>
            <a:endParaRPr b="1" sz="2600">
              <a:solidFill>
                <a:schemeClr val="dk1"/>
              </a:solidFill>
            </a:endParaRPr>
          </a:p>
        </p:txBody>
      </p:sp>
      <p:sp>
        <p:nvSpPr>
          <p:cNvPr id="80" name="Google Shape;80;p12"/>
          <p:cNvSpPr txBox="1"/>
          <p:nvPr/>
        </p:nvSpPr>
        <p:spPr>
          <a:xfrm>
            <a:off x="457200" y="942950"/>
            <a:ext cx="77688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AutoNum type="arabicPeriod"/>
            </a:pPr>
            <a:r>
              <a:rPr b="1" lang="en-US">
                <a:solidFill>
                  <a:srgbClr val="BB0027"/>
                </a:solidFill>
                <a:latin typeface="Open Sans"/>
                <a:ea typeface="Open Sans"/>
                <a:cs typeface="Open Sans"/>
                <a:sym typeface="Open Sans"/>
              </a:rPr>
              <a:t>Accuracy of prediction:</a:t>
            </a:r>
            <a:r>
              <a:rPr lang="en-US">
                <a:latin typeface="Open Sans"/>
                <a:ea typeface="Open Sans"/>
                <a:cs typeface="Open Sans"/>
                <a:sym typeface="Open Sans"/>
              </a:rPr>
              <a:t> D</a:t>
            </a:r>
            <a:r>
              <a:rPr lang="en-US">
                <a:latin typeface="Open Sans"/>
                <a:ea typeface="Open Sans"/>
                <a:cs typeface="Open Sans"/>
                <a:sym typeface="Open Sans"/>
              </a:rPr>
              <a:t>ue to the high volatility of the cryptocurrencies market and the constantly changing macroeconomics, it is hard to make accurate </a:t>
            </a:r>
            <a:r>
              <a:rPr lang="en-US">
                <a:latin typeface="Open Sans"/>
                <a:ea typeface="Open Sans"/>
                <a:cs typeface="Open Sans"/>
                <a:sym typeface="Open Sans"/>
              </a:rPr>
              <a:t>prediction.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AutoNum type="arabicPeriod"/>
            </a:pPr>
            <a:r>
              <a:rPr b="1" lang="en-US">
                <a:solidFill>
                  <a:srgbClr val="BB0027"/>
                </a:solidFill>
                <a:latin typeface="Open Sans"/>
                <a:ea typeface="Open Sans"/>
                <a:cs typeface="Open Sans"/>
                <a:sym typeface="Open Sans"/>
              </a:rPr>
              <a:t>Feature engineering:</a:t>
            </a:r>
            <a:r>
              <a:rPr lang="en-US">
                <a:latin typeface="Open Sans"/>
                <a:ea typeface="Open Sans"/>
                <a:cs typeface="Open Sans"/>
                <a:sym typeface="Open Sans"/>
              </a:rPr>
              <a:t> During the process of optimization or prediction, solely relying on the performance of cryptos are not enough, we have to also do feature engineering to generate quantitative indicators.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AutoNum type="arabicPeriod"/>
            </a:pPr>
            <a:r>
              <a:rPr b="1" lang="en-US">
                <a:solidFill>
                  <a:srgbClr val="BB0027"/>
                </a:solidFill>
                <a:latin typeface="Open Sans"/>
                <a:ea typeface="Open Sans"/>
                <a:cs typeface="Open Sans"/>
                <a:sym typeface="Open Sans"/>
              </a:rPr>
              <a:t>Model Selection:</a:t>
            </a:r>
            <a:r>
              <a:rPr lang="en-US">
                <a:latin typeface="Open Sans"/>
                <a:ea typeface="Open Sans"/>
                <a:cs typeface="Open Sans"/>
                <a:sym typeface="Open Sans"/>
              </a:rPr>
              <a:t> We have to think about the selection of models since it is not necessarily linear. It is very challenging to find a model that simulates the cryptocurrencies market as most as possible.</a:t>
            </a:r>
            <a:endParaRPr>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nvSpPr>
        <p:spPr>
          <a:xfrm>
            <a:off x="457200" y="295550"/>
            <a:ext cx="5181600" cy="53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chemeClr val="dk1"/>
                </a:solidFill>
                <a:latin typeface="Open Sans"/>
                <a:ea typeface="Open Sans"/>
                <a:cs typeface="Open Sans"/>
                <a:sym typeface="Open Sans"/>
              </a:rPr>
              <a:t>Project Flow &amp; Objectives</a:t>
            </a:r>
            <a:endParaRPr b="1" sz="2600">
              <a:solidFill>
                <a:schemeClr val="dk1"/>
              </a:solidFill>
            </a:endParaRPr>
          </a:p>
        </p:txBody>
      </p:sp>
      <p:sp>
        <p:nvSpPr>
          <p:cNvPr id="87" name="Google Shape;87;p13"/>
          <p:cNvSpPr/>
          <p:nvPr/>
        </p:nvSpPr>
        <p:spPr>
          <a:xfrm>
            <a:off x="457200" y="2215375"/>
            <a:ext cx="1958400" cy="651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Open Sans"/>
                <a:ea typeface="Open Sans"/>
                <a:cs typeface="Open Sans"/>
                <a:sym typeface="Open Sans"/>
              </a:rPr>
              <a:t>Data Preprocessing</a:t>
            </a:r>
            <a:endParaRPr>
              <a:latin typeface="Open Sans"/>
              <a:ea typeface="Open Sans"/>
              <a:cs typeface="Open Sans"/>
              <a:sym typeface="Open Sans"/>
            </a:endParaRPr>
          </a:p>
        </p:txBody>
      </p:sp>
      <p:sp>
        <p:nvSpPr>
          <p:cNvPr id="88" name="Google Shape;88;p13"/>
          <p:cNvSpPr/>
          <p:nvPr/>
        </p:nvSpPr>
        <p:spPr>
          <a:xfrm>
            <a:off x="2935485" y="1119775"/>
            <a:ext cx="2696400" cy="651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Open Sans"/>
                <a:ea typeface="Open Sans"/>
                <a:cs typeface="Open Sans"/>
                <a:sym typeface="Open Sans"/>
              </a:rPr>
              <a:t>Machine Learning prediction on tomorrow’s close price</a:t>
            </a:r>
            <a:endParaRPr>
              <a:latin typeface="Open Sans"/>
              <a:ea typeface="Open Sans"/>
              <a:cs typeface="Open Sans"/>
              <a:sym typeface="Open Sans"/>
            </a:endParaRPr>
          </a:p>
        </p:txBody>
      </p:sp>
      <p:sp>
        <p:nvSpPr>
          <p:cNvPr id="89" name="Google Shape;89;p13"/>
          <p:cNvSpPr/>
          <p:nvPr/>
        </p:nvSpPr>
        <p:spPr>
          <a:xfrm>
            <a:off x="2979585" y="2215375"/>
            <a:ext cx="2608200" cy="651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Open Sans"/>
                <a:ea typeface="Open Sans"/>
                <a:cs typeface="Open Sans"/>
                <a:sym typeface="Open Sans"/>
              </a:rPr>
              <a:t>Time Series Forecasting on tomorrow’s close price</a:t>
            </a:r>
            <a:endParaRPr>
              <a:latin typeface="Open Sans"/>
              <a:ea typeface="Open Sans"/>
              <a:cs typeface="Open Sans"/>
              <a:sym typeface="Open Sans"/>
            </a:endParaRPr>
          </a:p>
        </p:txBody>
      </p:sp>
      <p:sp>
        <p:nvSpPr>
          <p:cNvPr id="90" name="Google Shape;90;p13"/>
          <p:cNvSpPr/>
          <p:nvPr/>
        </p:nvSpPr>
        <p:spPr>
          <a:xfrm>
            <a:off x="6625476" y="829550"/>
            <a:ext cx="2236500" cy="1095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Open Sans"/>
                <a:ea typeface="Open Sans"/>
                <a:cs typeface="Open Sans"/>
                <a:sym typeface="Open Sans"/>
              </a:rPr>
              <a:t>Short-term (1 day) portfolio optimization to maximize profit based on predicted price</a:t>
            </a:r>
            <a:endParaRPr>
              <a:latin typeface="Open Sans"/>
              <a:ea typeface="Open Sans"/>
              <a:cs typeface="Open Sans"/>
              <a:sym typeface="Open Sans"/>
            </a:endParaRPr>
          </a:p>
        </p:txBody>
      </p:sp>
      <p:sp>
        <p:nvSpPr>
          <p:cNvPr id="91" name="Google Shape;91;p13"/>
          <p:cNvSpPr/>
          <p:nvPr/>
        </p:nvSpPr>
        <p:spPr>
          <a:xfrm>
            <a:off x="3304474" y="3310975"/>
            <a:ext cx="2160600" cy="1095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Open Sans"/>
                <a:ea typeface="Open Sans"/>
                <a:cs typeface="Open Sans"/>
                <a:sym typeface="Open Sans"/>
              </a:rPr>
              <a:t>Long</a:t>
            </a:r>
            <a:r>
              <a:rPr lang="en-US">
                <a:latin typeface="Open Sans"/>
                <a:ea typeface="Open Sans"/>
                <a:cs typeface="Open Sans"/>
                <a:sym typeface="Open Sans"/>
              </a:rPr>
              <a:t>-term (1 month) portfolio optimization to minimize risks</a:t>
            </a:r>
            <a:endParaRPr>
              <a:latin typeface="Open Sans"/>
              <a:ea typeface="Open Sans"/>
              <a:cs typeface="Open Sans"/>
              <a:sym typeface="Open Sans"/>
            </a:endParaRPr>
          </a:p>
        </p:txBody>
      </p:sp>
      <p:cxnSp>
        <p:nvCxnSpPr>
          <p:cNvPr id="92" name="Google Shape;92;p13"/>
          <p:cNvCxnSpPr>
            <a:stCxn id="87" idx="3"/>
            <a:endCxn id="88" idx="1"/>
          </p:cNvCxnSpPr>
          <p:nvPr/>
        </p:nvCxnSpPr>
        <p:spPr>
          <a:xfrm flipH="1" rot="10800000">
            <a:off x="2415600" y="1445425"/>
            <a:ext cx="519900" cy="1095600"/>
          </a:xfrm>
          <a:prstGeom prst="straightConnector1">
            <a:avLst/>
          </a:prstGeom>
          <a:noFill/>
          <a:ln cap="flat" cmpd="sng" w="9525">
            <a:solidFill>
              <a:schemeClr val="dk2"/>
            </a:solidFill>
            <a:prstDash val="solid"/>
            <a:round/>
            <a:headEnd len="med" w="med" type="none"/>
            <a:tailEnd len="med" w="med" type="triangle"/>
          </a:ln>
        </p:spPr>
      </p:cxnSp>
      <p:cxnSp>
        <p:nvCxnSpPr>
          <p:cNvPr id="93" name="Google Shape;93;p13"/>
          <p:cNvCxnSpPr>
            <a:stCxn id="87" idx="3"/>
            <a:endCxn id="89" idx="1"/>
          </p:cNvCxnSpPr>
          <p:nvPr/>
        </p:nvCxnSpPr>
        <p:spPr>
          <a:xfrm>
            <a:off x="2415600" y="2541025"/>
            <a:ext cx="564000" cy="0"/>
          </a:xfrm>
          <a:prstGeom prst="straightConnector1">
            <a:avLst/>
          </a:prstGeom>
          <a:noFill/>
          <a:ln cap="flat" cmpd="sng" w="9525">
            <a:solidFill>
              <a:schemeClr val="dk2"/>
            </a:solidFill>
            <a:prstDash val="solid"/>
            <a:round/>
            <a:headEnd len="med" w="med" type="none"/>
            <a:tailEnd len="med" w="med" type="triangle"/>
          </a:ln>
        </p:spPr>
      </p:cxnSp>
      <p:cxnSp>
        <p:nvCxnSpPr>
          <p:cNvPr id="94" name="Google Shape;94;p13"/>
          <p:cNvCxnSpPr>
            <a:stCxn id="88" idx="3"/>
            <a:endCxn id="90" idx="1"/>
          </p:cNvCxnSpPr>
          <p:nvPr/>
        </p:nvCxnSpPr>
        <p:spPr>
          <a:xfrm flipH="1" rot="10800000">
            <a:off x="5631885" y="1377325"/>
            <a:ext cx="993600" cy="68100"/>
          </a:xfrm>
          <a:prstGeom prst="straightConnector1">
            <a:avLst/>
          </a:prstGeom>
          <a:noFill/>
          <a:ln cap="flat" cmpd="sng" w="9525">
            <a:solidFill>
              <a:schemeClr val="dk2"/>
            </a:solidFill>
            <a:prstDash val="solid"/>
            <a:round/>
            <a:headEnd len="med" w="med" type="none"/>
            <a:tailEnd len="med" w="med" type="triangle"/>
          </a:ln>
        </p:spPr>
      </p:cxnSp>
      <p:cxnSp>
        <p:nvCxnSpPr>
          <p:cNvPr id="95" name="Google Shape;95;p13"/>
          <p:cNvCxnSpPr>
            <a:stCxn id="89" idx="3"/>
            <a:endCxn id="96" idx="1"/>
          </p:cNvCxnSpPr>
          <p:nvPr/>
        </p:nvCxnSpPr>
        <p:spPr>
          <a:xfrm>
            <a:off x="5587785" y="2541025"/>
            <a:ext cx="1037700" cy="129000"/>
          </a:xfrm>
          <a:prstGeom prst="straightConnector1">
            <a:avLst/>
          </a:prstGeom>
          <a:noFill/>
          <a:ln cap="flat" cmpd="sng" w="9525">
            <a:solidFill>
              <a:schemeClr val="dk2"/>
            </a:solidFill>
            <a:prstDash val="solid"/>
            <a:round/>
            <a:headEnd len="med" w="med" type="none"/>
            <a:tailEnd len="med" w="med" type="triangle"/>
          </a:ln>
        </p:spPr>
      </p:cxnSp>
      <p:cxnSp>
        <p:nvCxnSpPr>
          <p:cNvPr id="97" name="Google Shape;97;p13"/>
          <p:cNvCxnSpPr>
            <a:stCxn id="87" idx="3"/>
            <a:endCxn id="91" idx="1"/>
          </p:cNvCxnSpPr>
          <p:nvPr/>
        </p:nvCxnSpPr>
        <p:spPr>
          <a:xfrm>
            <a:off x="2415600" y="2541025"/>
            <a:ext cx="888900" cy="1317900"/>
          </a:xfrm>
          <a:prstGeom prst="straightConnector1">
            <a:avLst/>
          </a:prstGeom>
          <a:noFill/>
          <a:ln cap="flat" cmpd="sng" w="9525">
            <a:solidFill>
              <a:schemeClr val="dk2"/>
            </a:solidFill>
            <a:prstDash val="solid"/>
            <a:round/>
            <a:headEnd len="med" w="med" type="none"/>
            <a:tailEnd len="med" w="med" type="triangle"/>
          </a:ln>
        </p:spPr>
      </p:cxnSp>
      <p:sp>
        <p:nvSpPr>
          <p:cNvPr id="96" name="Google Shape;96;p13"/>
          <p:cNvSpPr/>
          <p:nvPr/>
        </p:nvSpPr>
        <p:spPr>
          <a:xfrm>
            <a:off x="6625476" y="2122150"/>
            <a:ext cx="2236500" cy="1095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Open Sans"/>
                <a:ea typeface="Open Sans"/>
                <a:cs typeface="Open Sans"/>
                <a:sym typeface="Open Sans"/>
              </a:rPr>
              <a:t>Short-term (1 day) portfolio optimization to maximize profit based on predicted price</a:t>
            </a:r>
            <a:endParaRPr>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4"/>
          <p:cNvSpPr txBox="1"/>
          <p:nvPr/>
        </p:nvSpPr>
        <p:spPr>
          <a:xfrm>
            <a:off x="457200" y="295550"/>
            <a:ext cx="5181600" cy="53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chemeClr val="dk1"/>
                </a:solidFill>
                <a:latin typeface="Open Sans"/>
                <a:ea typeface="Open Sans"/>
                <a:cs typeface="Open Sans"/>
                <a:sym typeface="Open Sans"/>
              </a:rPr>
              <a:t>Data Sources and Processing </a:t>
            </a:r>
            <a:endParaRPr b="1" sz="2600">
              <a:solidFill>
                <a:schemeClr val="dk1"/>
              </a:solidFill>
            </a:endParaRPr>
          </a:p>
        </p:txBody>
      </p:sp>
      <p:sp>
        <p:nvSpPr>
          <p:cNvPr id="103" name="Google Shape;103;p14"/>
          <p:cNvSpPr txBox="1"/>
          <p:nvPr/>
        </p:nvSpPr>
        <p:spPr>
          <a:xfrm>
            <a:off x="557225" y="985850"/>
            <a:ext cx="760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04" name="Google Shape;104;p14"/>
          <p:cNvSpPr txBox="1"/>
          <p:nvPr/>
        </p:nvSpPr>
        <p:spPr>
          <a:xfrm>
            <a:off x="450050" y="964400"/>
            <a:ext cx="80259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Open Sans"/>
                <a:ea typeface="Open Sans"/>
                <a:cs typeface="Open Sans"/>
                <a:sym typeface="Open Sans"/>
              </a:rPr>
              <a:t>Top 100 Cryptocurrencies Historical Data is retrieved from Kaggle whose usability scores 8.24.</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US">
                <a:latin typeface="Open Sans"/>
                <a:ea typeface="Open Sans"/>
                <a:cs typeface="Open Sans"/>
                <a:sym typeface="Open Sans"/>
              </a:rPr>
              <a:t>For each cryptocurrency, we have 7 original features, which include:</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US">
                <a:latin typeface="Open Sans"/>
                <a:ea typeface="Open Sans"/>
                <a:cs typeface="Open Sans"/>
                <a:sym typeface="Open Sans"/>
              </a:rPr>
              <a:t>Date (Date of the crypto prices)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US">
                <a:latin typeface="Open Sans"/>
                <a:ea typeface="Open Sans"/>
                <a:cs typeface="Open Sans"/>
                <a:sym typeface="Open Sans"/>
              </a:rPr>
              <a:t>Open (Opening price of crypto on the respective date)</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US">
                <a:latin typeface="Open Sans"/>
                <a:ea typeface="Open Sans"/>
                <a:cs typeface="Open Sans"/>
                <a:sym typeface="Open Sans"/>
              </a:rPr>
              <a:t>High (Highest price of crypto on the respective date)</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US">
                <a:latin typeface="Open Sans"/>
                <a:ea typeface="Open Sans"/>
                <a:cs typeface="Open Sans"/>
                <a:sym typeface="Open Sans"/>
              </a:rPr>
              <a:t>Low (Lowest price of crypto on the respective date)</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US">
                <a:latin typeface="Open Sans"/>
                <a:ea typeface="Open Sans"/>
                <a:cs typeface="Open Sans"/>
                <a:sym typeface="Open Sans"/>
              </a:rPr>
              <a:t>Close (Closing prices of crypto</a:t>
            </a:r>
            <a:r>
              <a:rPr lang="en-US">
                <a:solidFill>
                  <a:schemeClr val="dk1"/>
                </a:solidFill>
                <a:latin typeface="Open Sans"/>
                <a:ea typeface="Open Sans"/>
                <a:cs typeface="Open Sans"/>
                <a:sym typeface="Open Sans"/>
              </a:rPr>
              <a:t> on the respective date</a:t>
            </a:r>
            <a:r>
              <a:rPr lang="en-US">
                <a:latin typeface="Open Sans"/>
                <a:ea typeface="Open Sans"/>
                <a:cs typeface="Open Sans"/>
                <a:sym typeface="Open Sans"/>
              </a:rPr>
              <a:t>)</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US">
                <a:latin typeface="Open Sans"/>
                <a:ea typeface="Open Sans"/>
                <a:cs typeface="Open Sans"/>
                <a:sym typeface="Open Sans"/>
              </a:rPr>
              <a:t>Volumn (Volume of crypto on the respective date)</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US">
                <a:latin typeface="Open Sans"/>
                <a:ea typeface="Open Sans"/>
                <a:cs typeface="Open Sans"/>
                <a:sym typeface="Open Sans"/>
              </a:rPr>
              <a:t>Currency (Type of currency)</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US">
                <a:latin typeface="Open Sans"/>
                <a:ea typeface="Open Sans"/>
                <a:cs typeface="Open Sans"/>
                <a:sym typeface="Open Sans"/>
              </a:rPr>
              <a:t>We build data pipelines to process 93 valid </a:t>
            </a:r>
            <a:r>
              <a:rPr lang="en-US">
                <a:solidFill>
                  <a:schemeClr val="dk1"/>
                </a:solidFill>
                <a:latin typeface="Open Sans"/>
                <a:ea typeface="Open Sans"/>
                <a:cs typeface="Open Sans"/>
                <a:sym typeface="Open Sans"/>
              </a:rPr>
              <a:t>c</a:t>
            </a:r>
            <a:r>
              <a:rPr lang="en-US">
                <a:solidFill>
                  <a:schemeClr val="dk1"/>
                </a:solidFill>
                <a:latin typeface="Open Sans"/>
                <a:ea typeface="Open Sans"/>
                <a:cs typeface="Open Sans"/>
                <a:sym typeface="Open Sans"/>
              </a:rPr>
              <a:t>ryptocurrencies:</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US">
                <a:solidFill>
                  <a:schemeClr val="dk1"/>
                </a:solidFill>
                <a:latin typeface="Open Sans"/>
                <a:ea typeface="Open Sans"/>
                <a:cs typeface="Open Sans"/>
                <a:sym typeface="Open Sans"/>
              </a:rPr>
              <a:t>For prediction, we generate quantitative indicators based on the Open, High, Low, Close (OHLC) price to better fit with models. </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US">
                <a:solidFill>
                  <a:schemeClr val="dk1"/>
                </a:solidFill>
                <a:latin typeface="Open Sans"/>
                <a:ea typeface="Open Sans"/>
                <a:cs typeface="Open Sans"/>
                <a:sym typeface="Open Sans"/>
              </a:rPr>
              <a:t>For optimization, we select one-day Open and Close price for short-term portfolio and Close price for a month for long-term optimization</a:t>
            </a:r>
            <a:endParaRPr>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5"/>
          <p:cNvSpPr txBox="1"/>
          <p:nvPr/>
        </p:nvSpPr>
        <p:spPr>
          <a:xfrm>
            <a:off x="457200" y="295550"/>
            <a:ext cx="5181600" cy="53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chemeClr val="dk1"/>
                </a:solidFill>
                <a:latin typeface="Open Sans"/>
                <a:ea typeface="Open Sans"/>
                <a:cs typeface="Open Sans"/>
                <a:sym typeface="Open Sans"/>
              </a:rPr>
              <a:t>Methodology: Machine learning</a:t>
            </a:r>
            <a:endParaRPr b="1" sz="2600">
              <a:solidFill>
                <a:schemeClr val="dk1"/>
              </a:solidFill>
            </a:endParaRPr>
          </a:p>
        </p:txBody>
      </p:sp>
      <p:sp>
        <p:nvSpPr>
          <p:cNvPr id="110" name="Google Shape;110;p15"/>
          <p:cNvSpPr txBox="1"/>
          <p:nvPr/>
        </p:nvSpPr>
        <p:spPr>
          <a:xfrm>
            <a:off x="457200" y="1039575"/>
            <a:ext cx="431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accent1"/>
                </a:solidFill>
                <a:latin typeface="Open Sans"/>
                <a:ea typeface="Open Sans"/>
                <a:cs typeface="Open Sans"/>
                <a:sym typeface="Open Sans"/>
              </a:rPr>
              <a:t>Goal:</a:t>
            </a:r>
            <a:r>
              <a:rPr lang="en-US">
                <a:latin typeface="Open Sans"/>
                <a:ea typeface="Open Sans"/>
                <a:cs typeface="Open Sans"/>
                <a:sym typeface="Open Sans"/>
              </a:rPr>
              <a:t> Predict the </a:t>
            </a:r>
            <a:r>
              <a:rPr b="1" lang="en-US">
                <a:latin typeface="Open Sans"/>
                <a:ea typeface="Open Sans"/>
                <a:cs typeface="Open Sans"/>
                <a:sym typeface="Open Sans"/>
              </a:rPr>
              <a:t>% change</a:t>
            </a:r>
            <a:r>
              <a:rPr lang="en-US">
                <a:latin typeface="Open Sans"/>
                <a:ea typeface="Open Sans"/>
                <a:cs typeface="Open Sans"/>
                <a:sym typeface="Open Sans"/>
              </a:rPr>
              <a:t> of next day’s closing price compared to closing price a day before.</a:t>
            </a:r>
            <a:endParaRPr>
              <a:latin typeface="Open Sans"/>
              <a:ea typeface="Open Sans"/>
              <a:cs typeface="Open Sans"/>
              <a:sym typeface="Open Sans"/>
            </a:endParaRPr>
          </a:p>
        </p:txBody>
      </p:sp>
      <p:sp>
        <p:nvSpPr>
          <p:cNvPr id="111" name="Google Shape;111;p15"/>
          <p:cNvSpPr txBox="1"/>
          <p:nvPr/>
        </p:nvSpPr>
        <p:spPr>
          <a:xfrm>
            <a:off x="457200" y="1598375"/>
            <a:ext cx="593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accent1"/>
                </a:solidFill>
                <a:latin typeface="Open Sans"/>
                <a:ea typeface="Open Sans"/>
                <a:cs typeface="Open Sans"/>
                <a:sym typeface="Open Sans"/>
              </a:rPr>
              <a:t>Output:</a:t>
            </a:r>
            <a:r>
              <a:rPr lang="en-US">
                <a:latin typeface="Open Sans"/>
                <a:ea typeface="Open Sans"/>
                <a:cs typeface="Open Sans"/>
                <a:sym typeface="Open Sans"/>
              </a:rPr>
              <a:t> predicted </a:t>
            </a:r>
            <a:r>
              <a:rPr b="1" lang="en-US">
                <a:latin typeface="Open Sans"/>
                <a:ea typeface="Open Sans"/>
                <a:cs typeface="Open Sans"/>
                <a:sym typeface="Open Sans"/>
              </a:rPr>
              <a:t>% change</a:t>
            </a:r>
            <a:r>
              <a:rPr lang="en-US">
                <a:latin typeface="Open Sans"/>
                <a:ea typeface="Open Sans"/>
                <a:cs typeface="Open Sans"/>
                <a:sym typeface="Open Sans"/>
              </a:rPr>
              <a:t> of close price on 8/28/2021 compared to 8/27/2021 for each cryptocurrency</a:t>
            </a:r>
            <a:endParaRPr>
              <a:latin typeface="Open Sans"/>
              <a:ea typeface="Open Sans"/>
              <a:cs typeface="Open Sans"/>
              <a:sym typeface="Open Sans"/>
            </a:endParaRPr>
          </a:p>
        </p:txBody>
      </p:sp>
      <p:sp>
        <p:nvSpPr>
          <p:cNvPr id="112" name="Google Shape;112;p15"/>
          <p:cNvSpPr txBox="1"/>
          <p:nvPr/>
        </p:nvSpPr>
        <p:spPr>
          <a:xfrm>
            <a:off x="305875" y="2213975"/>
            <a:ext cx="2713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rgbClr val="BB0027"/>
                </a:solidFill>
                <a:latin typeface="Open Sans"/>
                <a:ea typeface="Open Sans"/>
                <a:cs typeface="Open Sans"/>
                <a:sym typeface="Open Sans"/>
              </a:rPr>
              <a:t>Try</a:t>
            </a:r>
            <a:r>
              <a:rPr b="1" lang="en-US">
                <a:solidFill>
                  <a:srgbClr val="BB0027"/>
                </a:solidFill>
                <a:latin typeface="Open Sans"/>
                <a:ea typeface="Open Sans"/>
                <a:cs typeface="Open Sans"/>
                <a:sym typeface="Open Sans"/>
              </a:rPr>
              <a:t> on a random dataset</a:t>
            </a:r>
            <a:endParaRPr>
              <a:solidFill>
                <a:srgbClr val="BB0027"/>
              </a:solidFill>
              <a:latin typeface="Open Sans"/>
              <a:ea typeface="Open Sans"/>
              <a:cs typeface="Open Sans"/>
              <a:sym typeface="Open Sans"/>
            </a:endParaRPr>
          </a:p>
        </p:txBody>
      </p:sp>
      <p:sp>
        <p:nvSpPr>
          <p:cNvPr id="113" name="Google Shape;113;p15"/>
          <p:cNvSpPr txBox="1"/>
          <p:nvPr/>
        </p:nvSpPr>
        <p:spPr>
          <a:xfrm>
            <a:off x="3139475" y="2216150"/>
            <a:ext cx="5220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rgbClr val="BB0027"/>
                </a:solidFill>
                <a:latin typeface="Open Sans"/>
                <a:ea typeface="Open Sans"/>
                <a:cs typeface="Open Sans"/>
                <a:sym typeface="Open Sans"/>
              </a:rPr>
              <a:t>After the approach,</a:t>
            </a:r>
            <a:r>
              <a:rPr b="1" lang="en-US">
                <a:solidFill>
                  <a:srgbClr val="BB0027"/>
                </a:solidFill>
                <a:latin typeface="Open Sans"/>
                <a:ea typeface="Open Sans"/>
                <a:cs typeface="Open Sans"/>
                <a:sym typeface="Open Sans"/>
              </a:rPr>
              <a:t> apply to all the 93 datasets</a:t>
            </a:r>
            <a:endParaRPr>
              <a:solidFill>
                <a:srgbClr val="BB0027"/>
              </a:solidFill>
              <a:latin typeface="Open Sans"/>
              <a:ea typeface="Open Sans"/>
              <a:cs typeface="Open Sans"/>
              <a:sym typeface="Open Sans"/>
            </a:endParaRPr>
          </a:p>
        </p:txBody>
      </p:sp>
      <p:sp>
        <p:nvSpPr>
          <p:cNvPr id="114" name="Google Shape;114;p15"/>
          <p:cNvSpPr/>
          <p:nvPr/>
        </p:nvSpPr>
        <p:spPr>
          <a:xfrm>
            <a:off x="2865900" y="2261450"/>
            <a:ext cx="384000" cy="309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txBox="1"/>
          <p:nvPr/>
        </p:nvSpPr>
        <p:spPr>
          <a:xfrm>
            <a:off x="457200" y="2717075"/>
            <a:ext cx="5930700" cy="155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a:solidFill>
                  <a:schemeClr val="accent1"/>
                </a:solidFill>
                <a:latin typeface="Open Sans"/>
                <a:ea typeface="Open Sans"/>
                <a:cs typeface="Open Sans"/>
                <a:sym typeface="Open Sans"/>
              </a:rPr>
              <a:t>Approach:</a:t>
            </a:r>
            <a:r>
              <a:rPr lang="en-US">
                <a:solidFill>
                  <a:schemeClr val="accent1"/>
                </a:solidFill>
                <a:latin typeface="Open Sans"/>
                <a:ea typeface="Open Sans"/>
                <a:cs typeface="Open Sans"/>
                <a:sym typeface="Open Sans"/>
              </a:rPr>
              <a:t> </a:t>
            </a:r>
            <a:endParaRPr>
              <a:solidFill>
                <a:schemeClr val="accent1"/>
              </a:solidFill>
              <a:latin typeface="Open Sans"/>
              <a:ea typeface="Open Sans"/>
              <a:cs typeface="Open Sans"/>
              <a:sym typeface="Open Sans"/>
            </a:endParaRPr>
          </a:p>
          <a:p>
            <a:pPr indent="-311150" lvl="0" marL="457200" rtl="0" algn="l">
              <a:lnSpc>
                <a:spcPct val="115000"/>
              </a:lnSpc>
              <a:spcBef>
                <a:spcPts val="0"/>
              </a:spcBef>
              <a:spcAft>
                <a:spcPts val="0"/>
              </a:spcAft>
              <a:buSzPts val="1300"/>
              <a:buFont typeface="Open Sans"/>
              <a:buAutoNum type="arabicPeriod"/>
            </a:pPr>
            <a:r>
              <a:rPr lang="en-US" sz="1300">
                <a:latin typeface="Open Sans"/>
                <a:ea typeface="Open Sans"/>
                <a:cs typeface="Open Sans"/>
                <a:sym typeface="Open Sans"/>
              </a:rPr>
              <a:t>Feature Engineering</a:t>
            </a:r>
            <a:endParaRPr sz="1300">
              <a:latin typeface="Open Sans"/>
              <a:ea typeface="Open Sans"/>
              <a:cs typeface="Open Sans"/>
              <a:sym typeface="Open Sans"/>
            </a:endParaRPr>
          </a:p>
          <a:p>
            <a:pPr indent="-311150" lvl="0" marL="457200" rtl="0" algn="l">
              <a:lnSpc>
                <a:spcPct val="115000"/>
              </a:lnSpc>
              <a:spcBef>
                <a:spcPts val="0"/>
              </a:spcBef>
              <a:spcAft>
                <a:spcPts val="0"/>
              </a:spcAft>
              <a:buSzPts val="1300"/>
              <a:buFont typeface="Open Sans"/>
              <a:buAutoNum type="arabicPeriod"/>
            </a:pPr>
            <a:r>
              <a:rPr lang="en-US" sz="1300">
                <a:latin typeface="Open Sans"/>
                <a:ea typeface="Open Sans"/>
                <a:cs typeface="Open Sans"/>
                <a:sym typeface="Open Sans"/>
              </a:rPr>
              <a:t>Cleaning, Train-Test Split, and Scale</a:t>
            </a:r>
            <a:endParaRPr sz="1300">
              <a:latin typeface="Open Sans"/>
              <a:ea typeface="Open Sans"/>
              <a:cs typeface="Open Sans"/>
              <a:sym typeface="Open Sans"/>
            </a:endParaRPr>
          </a:p>
          <a:p>
            <a:pPr indent="-311150" lvl="0" marL="457200" rtl="0" algn="l">
              <a:lnSpc>
                <a:spcPct val="115000"/>
              </a:lnSpc>
              <a:spcBef>
                <a:spcPts val="0"/>
              </a:spcBef>
              <a:spcAft>
                <a:spcPts val="0"/>
              </a:spcAft>
              <a:buSzPts val="1300"/>
              <a:buFont typeface="Open Sans"/>
              <a:buAutoNum type="arabicPeriod"/>
            </a:pPr>
            <a:r>
              <a:rPr lang="en-US" sz="1300">
                <a:latin typeface="Open Sans"/>
                <a:ea typeface="Open Sans"/>
                <a:cs typeface="Open Sans"/>
                <a:sym typeface="Open Sans"/>
              </a:rPr>
              <a:t>Try out 6 types of Regression</a:t>
            </a:r>
            <a:endParaRPr sz="1300">
              <a:latin typeface="Open Sans"/>
              <a:ea typeface="Open Sans"/>
              <a:cs typeface="Open Sans"/>
              <a:sym typeface="Open Sans"/>
            </a:endParaRPr>
          </a:p>
          <a:p>
            <a:pPr indent="-311150" lvl="0" marL="457200" rtl="0" algn="l">
              <a:lnSpc>
                <a:spcPct val="115000"/>
              </a:lnSpc>
              <a:spcBef>
                <a:spcPts val="0"/>
              </a:spcBef>
              <a:spcAft>
                <a:spcPts val="0"/>
              </a:spcAft>
              <a:buSzPts val="1300"/>
              <a:buFont typeface="Open Sans"/>
              <a:buAutoNum type="arabicPeriod"/>
            </a:pPr>
            <a:r>
              <a:rPr lang="en-US" sz="1300">
                <a:latin typeface="Open Sans"/>
                <a:ea typeface="Open Sans"/>
                <a:cs typeface="Open Sans"/>
                <a:sym typeface="Open Sans"/>
              </a:rPr>
              <a:t>Statistical &amp; Financial metrics evaluation of each model</a:t>
            </a:r>
            <a:endParaRPr sz="1300">
              <a:latin typeface="Open Sans"/>
              <a:ea typeface="Open Sans"/>
              <a:cs typeface="Open Sans"/>
              <a:sym typeface="Open Sans"/>
            </a:endParaRPr>
          </a:p>
          <a:p>
            <a:pPr indent="-311150" lvl="0" marL="457200" rtl="0" algn="l">
              <a:lnSpc>
                <a:spcPct val="115000"/>
              </a:lnSpc>
              <a:spcBef>
                <a:spcPts val="0"/>
              </a:spcBef>
              <a:spcAft>
                <a:spcPts val="0"/>
              </a:spcAft>
              <a:buSzPts val="1300"/>
              <a:buFont typeface="Open Sans"/>
              <a:buAutoNum type="arabicPeriod"/>
            </a:pPr>
            <a:r>
              <a:rPr lang="en-US" sz="1300">
                <a:latin typeface="Open Sans"/>
                <a:ea typeface="Open Sans"/>
                <a:cs typeface="Open Sans"/>
                <a:sym typeface="Open Sans"/>
              </a:rPr>
              <a:t>Predict using the suitable model</a:t>
            </a:r>
            <a:endParaRPr sz="1300">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6"/>
          <p:cNvSpPr txBox="1"/>
          <p:nvPr/>
        </p:nvSpPr>
        <p:spPr>
          <a:xfrm>
            <a:off x="457200" y="295550"/>
            <a:ext cx="5181600" cy="53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chemeClr val="dk1"/>
                </a:solidFill>
                <a:latin typeface="Open Sans"/>
                <a:ea typeface="Open Sans"/>
                <a:cs typeface="Open Sans"/>
                <a:sym typeface="Open Sans"/>
              </a:rPr>
              <a:t>Methodology: Machine learning</a:t>
            </a:r>
            <a:endParaRPr b="1" sz="2600">
              <a:solidFill>
                <a:schemeClr val="dk1"/>
              </a:solidFill>
            </a:endParaRPr>
          </a:p>
        </p:txBody>
      </p:sp>
      <p:sp>
        <p:nvSpPr>
          <p:cNvPr id="121" name="Google Shape;121;p16"/>
          <p:cNvSpPr txBox="1"/>
          <p:nvPr/>
        </p:nvSpPr>
        <p:spPr>
          <a:xfrm>
            <a:off x="712500" y="899938"/>
            <a:ext cx="390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Open Sans"/>
                <a:ea typeface="Open Sans"/>
                <a:cs typeface="Open Sans"/>
                <a:sym typeface="Open Sans"/>
              </a:rPr>
              <a:t>Feature engineering: for each crypto:</a:t>
            </a:r>
            <a:endParaRPr>
              <a:latin typeface="Open Sans"/>
              <a:ea typeface="Open Sans"/>
              <a:cs typeface="Open Sans"/>
              <a:sym typeface="Open Sans"/>
            </a:endParaRPr>
          </a:p>
        </p:txBody>
      </p:sp>
      <p:pic>
        <p:nvPicPr>
          <p:cNvPr id="122" name="Google Shape;122;p16"/>
          <p:cNvPicPr preferRelativeResize="0"/>
          <p:nvPr/>
        </p:nvPicPr>
        <p:blipFill>
          <a:blip r:embed="rId3">
            <a:alphaModFix/>
          </a:blip>
          <a:stretch>
            <a:fillRect/>
          </a:stretch>
        </p:blipFill>
        <p:spPr>
          <a:xfrm>
            <a:off x="217625" y="1370525"/>
            <a:ext cx="1940201" cy="3340549"/>
          </a:xfrm>
          <a:prstGeom prst="rect">
            <a:avLst/>
          </a:prstGeom>
          <a:noFill/>
          <a:ln>
            <a:noFill/>
          </a:ln>
        </p:spPr>
      </p:pic>
      <p:sp>
        <p:nvSpPr>
          <p:cNvPr id="123" name="Google Shape;123;p16"/>
          <p:cNvSpPr/>
          <p:nvPr/>
        </p:nvSpPr>
        <p:spPr>
          <a:xfrm>
            <a:off x="2127300" y="2595575"/>
            <a:ext cx="1024500" cy="400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txBox="1"/>
          <p:nvPr/>
        </p:nvSpPr>
        <p:spPr>
          <a:xfrm>
            <a:off x="3429875" y="1225525"/>
            <a:ext cx="5120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Open Sans"/>
                <a:ea typeface="Open Sans"/>
                <a:cs typeface="Open Sans"/>
                <a:sym typeface="Open Sans"/>
              </a:rPr>
              <a:t>Only use [high, low, volume], convert it to [2, 5, 10,20, 50, 100] days of [simple, exponential, standard deviation, variance] </a:t>
            </a:r>
            <a:r>
              <a:rPr b="1" lang="en-US">
                <a:solidFill>
                  <a:schemeClr val="accent1"/>
                </a:solidFill>
                <a:latin typeface="Open Sans"/>
                <a:ea typeface="Open Sans"/>
                <a:cs typeface="Open Sans"/>
                <a:sym typeface="Open Sans"/>
              </a:rPr>
              <a:t>Moving Average</a:t>
            </a:r>
            <a:r>
              <a:rPr lang="en-US">
                <a:latin typeface="Open Sans"/>
                <a:ea typeface="Open Sans"/>
                <a:cs typeface="Open Sans"/>
                <a:sym typeface="Open Sans"/>
              </a:rPr>
              <a:t>. And then convert it to </a:t>
            </a:r>
            <a:endParaRPr>
              <a:latin typeface="Open Sans"/>
              <a:ea typeface="Open Sans"/>
              <a:cs typeface="Open Sans"/>
              <a:sym typeface="Open Sans"/>
            </a:endParaRPr>
          </a:p>
          <a:p>
            <a:pPr indent="0" lvl="0" marL="0" rtl="0" algn="l">
              <a:spcBef>
                <a:spcPts val="0"/>
              </a:spcBef>
              <a:spcAft>
                <a:spcPts val="0"/>
              </a:spcAft>
              <a:buNone/>
            </a:pPr>
            <a:r>
              <a:rPr b="1" lang="en-US">
                <a:solidFill>
                  <a:srgbClr val="BB0027"/>
                </a:solidFill>
                <a:latin typeface="Open Sans"/>
                <a:ea typeface="Open Sans"/>
                <a:cs typeface="Open Sans"/>
                <a:sym typeface="Open Sans"/>
              </a:rPr>
              <a:t>% change compare to previous day</a:t>
            </a:r>
            <a:r>
              <a:rPr lang="en-US">
                <a:latin typeface="Open Sans"/>
                <a:ea typeface="Open Sans"/>
                <a:cs typeface="Open Sans"/>
                <a:sym typeface="Open Sans"/>
              </a:rPr>
              <a:t>. (To make sure we are </a:t>
            </a:r>
            <a:r>
              <a:rPr b="1" lang="en-US">
                <a:solidFill>
                  <a:srgbClr val="BB0027"/>
                </a:solidFill>
                <a:latin typeface="Open Sans"/>
                <a:ea typeface="Open Sans"/>
                <a:cs typeface="Open Sans"/>
                <a:sym typeface="Open Sans"/>
              </a:rPr>
              <a:t>not</a:t>
            </a:r>
            <a:r>
              <a:rPr b="1" lang="en-US">
                <a:latin typeface="Open Sans"/>
                <a:ea typeface="Open Sans"/>
                <a:cs typeface="Open Sans"/>
                <a:sym typeface="Open Sans"/>
              </a:rPr>
              <a:t> </a:t>
            </a:r>
            <a:r>
              <a:rPr b="1" lang="en-US">
                <a:solidFill>
                  <a:schemeClr val="accent1"/>
                </a:solidFill>
                <a:latin typeface="Open Sans"/>
                <a:ea typeface="Open Sans"/>
                <a:cs typeface="Open Sans"/>
                <a:sym typeface="Open Sans"/>
              </a:rPr>
              <a:t>‘peeking’</a:t>
            </a:r>
            <a:r>
              <a:rPr lang="en-US">
                <a:latin typeface="Open Sans"/>
                <a:ea typeface="Open Sans"/>
                <a:cs typeface="Open Sans"/>
                <a:sym typeface="Open Sans"/>
              </a:rPr>
              <a:t> the future data, and using </a:t>
            </a:r>
            <a:r>
              <a:rPr b="1" lang="en-US">
                <a:solidFill>
                  <a:schemeClr val="accent1"/>
                </a:solidFill>
                <a:latin typeface="Open Sans"/>
                <a:ea typeface="Open Sans"/>
                <a:cs typeface="Open Sans"/>
                <a:sym typeface="Open Sans"/>
              </a:rPr>
              <a:t>only the knowable</a:t>
            </a:r>
            <a:r>
              <a:rPr lang="en-US">
                <a:solidFill>
                  <a:schemeClr val="accent1"/>
                </a:solidFill>
                <a:latin typeface="Open Sans"/>
                <a:ea typeface="Open Sans"/>
                <a:cs typeface="Open Sans"/>
                <a:sym typeface="Open Sans"/>
              </a:rPr>
              <a:t> </a:t>
            </a:r>
            <a:r>
              <a:rPr b="1" lang="en-US">
                <a:solidFill>
                  <a:schemeClr val="accent1"/>
                </a:solidFill>
                <a:latin typeface="Open Sans"/>
                <a:ea typeface="Open Sans"/>
                <a:cs typeface="Open Sans"/>
                <a:sym typeface="Open Sans"/>
              </a:rPr>
              <a:t>data</a:t>
            </a:r>
            <a:r>
              <a:rPr lang="en-US">
                <a:latin typeface="Open Sans"/>
                <a:ea typeface="Open Sans"/>
                <a:cs typeface="Open Sans"/>
                <a:sym typeface="Open Sans"/>
              </a:rPr>
              <a:t>)</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US">
                <a:latin typeface="Open Sans"/>
                <a:ea typeface="Open Sans"/>
                <a:cs typeface="Open Sans"/>
                <a:sym typeface="Open Sans"/>
              </a:rPr>
              <a:t>Get rid of Date as well</a:t>
            </a:r>
            <a:endParaRPr>
              <a:latin typeface="Open Sans"/>
              <a:ea typeface="Open Sans"/>
              <a:cs typeface="Open Sans"/>
              <a:sym typeface="Open Sans"/>
            </a:endParaRPr>
          </a:p>
        </p:txBody>
      </p:sp>
      <p:pic>
        <p:nvPicPr>
          <p:cNvPr id="125" name="Google Shape;125;p16"/>
          <p:cNvPicPr preferRelativeResize="0"/>
          <p:nvPr/>
        </p:nvPicPr>
        <p:blipFill>
          <a:blip r:embed="rId4">
            <a:alphaModFix/>
          </a:blip>
          <a:stretch>
            <a:fillRect/>
          </a:stretch>
        </p:blipFill>
        <p:spPr>
          <a:xfrm>
            <a:off x="3523751" y="3061525"/>
            <a:ext cx="5277350" cy="1683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7"/>
          <p:cNvSpPr txBox="1"/>
          <p:nvPr/>
        </p:nvSpPr>
        <p:spPr>
          <a:xfrm>
            <a:off x="457200" y="295550"/>
            <a:ext cx="5181600" cy="53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chemeClr val="dk1"/>
                </a:solidFill>
                <a:latin typeface="Open Sans"/>
                <a:ea typeface="Open Sans"/>
                <a:cs typeface="Open Sans"/>
                <a:sym typeface="Open Sans"/>
              </a:rPr>
              <a:t>Methodology: Machine learning</a:t>
            </a:r>
            <a:endParaRPr b="1" sz="2600">
              <a:solidFill>
                <a:schemeClr val="dk1"/>
              </a:solidFill>
            </a:endParaRPr>
          </a:p>
        </p:txBody>
      </p:sp>
      <p:sp>
        <p:nvSpPr>
          <p:cNvPr id="131" name="Google Shape;131;p17"/>
          <p:cNvSpPr txBox="1"/>
          <p:nvPr/>
        </p:nvSpPr>
        <p:spPr>
          <a:xfrm>
            <a:off x="5272450" y="1300138"/>
            <a:ext cx="390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Open Sans"/>
                <a:ea typeface="Open Sans"/>
                <a:cs typeface="Open Sans"/>
                <a:sym typeface="Open Sans"/>
              </a:rPr>
              <a:t>Evaluation: </a:t>
            </a:r>
            <a:r>
              <a:rPr b="1" lang="en-US">
                <a:solidFill>
                  <a:srgbClr val="BB0027"/>
                </a:solidFill>
                <a:latin typeface="Open Sans"/>
                <a:ea typeface="Open Sans"/>
                <a:cs typeface="Open Sans"/>
                <a:sym typeface="Open Sans"/>
              </a:rPr>
              <a:t>Statistics</a:t>
            </a:r>
            <a:endParaRPr b="1">
              <a:solidFill>
                <a:srgbClr val="BB0027"/>
              </a:solidFill>
              <a:latin typeface="Open Sans"/>
              <a:ea typeface="Open Sans"/>
              <a:cs typeface="Open Sans"/>
              <a:sym typeface="Open Sans"/>
            </a:endParaRPr>
          </a:p>
        </p:txBody>
      </p:sp>
      <p:sp>
        <p:nvSpPr>
          <p:cNvPr id="132" name="Google Shape;132;p17"/>
          <p:cNvSpPr txBox="1"/>
          <p:nvPr/>
        </p:nvSpPr>
        <p:spPr>
          <a:xfrm>
            <a:off x="5411275" y="2348700"/>
            <a:ext cx="390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Open Sans"/>
                <a:ea typeface="Open Sans"/>
                <a:cs typeface="Open Sans"/>
                <a:sym typeface="Open Sans"/>
              </a:rPr>
              <a:t>Evaluation: </a:t>
            </a:r>
            <a:r>
              <a:rPr b="1" lang="en-US">
                <a:solidFill>
                  <a:srgbClr val="BB0027"/>
                </a:solidFill>
                <a:latin typeface="Open Sans"/>
                <a:ea typeface="Open Sans"/>
                <a:cs typeface="Open Sans"/>
                <a:sym typeface="Open Sans"/>
              </a:rPr>
              <a:t>Financial</a:t>
            </a:r>
            <a:endParaRPr b="1">
              <a:solidFill>
                <a:srgbClr val="BB0027"/>
              </a:solidFill>
              <a:latin typeface="Open Sans"/>
              <a:ea typeface="Open Sans"/>
              <a:cs typeface="Open Sans"/>
              <a:sym typeface="Open Sans"/>
            </a:endParaRPr>
          </a:p>
        </p:txBody>
      </p:sp>
      <p:pic>
        <p:nvPicPr>
          <p:cNvPr id="133" name="Google Shape;133;p17"/>
          <p:cNvPicPr preferRelativeResize="0"/>
          <p:nvPr/>
        </p:nvPicPr>
        <p:blipFill>
          <a:blip r:embed="rId3">
            <a:alphaModFix/>
          </a:blip>
          <a:stretch>
            <a:fillRect/>
          </a:stretch>
        </p:blipFill>
        <p:spPr>
          <a:xfrm>
            <a:off x="152400" y="1452550"/>
            <a:ext cx="5181601" cy="2192515"/>
          </a:xfrm>
          <a:prstGeom prst="rect">
            <a:avLst/>
          </a:prstGeom>
          <a:noFill/>
          <a:ln>
            <a:noFill/>
          </a:ln>
        </p:spPr>
      </p:pic>
      <p:cxnSp>
        <p:nvCxnSpPr>
          <p:cNvPr id="134" name="Google Shape;134;p17"/>
          <p:cNvCxnSpPr/>
          <p:nvPr/>
        </p:nvCxnSpPr>
        <p:spPr>
          <a:xfrm flipH="1">
            <a:off x="2300350" y="1486050"/>
            <a:ext cx="2917800" cy="101700"/>
          </a:xfrm>
          <a:prstGeom prst="straightConnector1">
            <a:avLst/>
          </a:prstGeom>
          <a:noFill/>
          <a:ln cap="flat" cmpd="sng" w="9525">
            <a:solidFill>
              <a:schemeClr val="dk2"/>
            </a:solidFill>
            <a:prstDash val="solid"/>
            <a:round/>
            <a:headEnd len="med" w="med" type="none"/>
            <a:tailEnd len="med" w="med" type="triangle"/>
          </a:ln>
        </p:spPr>
      </p:cxnSp>
      <p:cxnSp>
        <p:nvCxnSpPr>
          <p:cNvPr id="135" name="Google Shape;135;p17"/>
          <p:cNvCxnSpPr>
            <a:stCxn id="133" idx="3"/>
          </p:cNvCxnSpPr>
          <p:nvPr/>
        </p:nvCxnSpPr>
        <p:spPr>
          <a:xfrm flipH="1">
            <a:off x="3195901" y="2548807"/>
            <a:ext cx="2138100" cy="185700"/>
          </a:xfrm>
          <a:prstGeom prst="straightConnector1">
            <a:avLst/>
          </a:prstGeom>
          <a:noFill/>
          <a:ln cap="flat" cmpd="sng" w="9525">
            <a:solidFill>
              <a:schemeClr val="dk2"/>
            </a:solidFill>
            <a:prstDash val="solid"/>
            <a:round/>
            <a:headEnd len="med" w="med" type="none"/>
            <a:tailEnd len="med" w="med" type="triangle"/>
          </a:ln>
        </p:spPr>
      </p:cxnSp>
      <p:sp>
        <p:nvSpPr>
          <p:cNvPr id="136" name="Google Shape;136;p17"/>
          <p:cNvSpPr txBox="1"/>
          <p:nvPr/>
        </p:nvSpPr>
        <p:spPr>
          <a:xfrm>
            <a:off x="72450" y="3790850"/>
            <a:ext cx="5951100" cy="923400"/>
          </a:xfrm>
          <a:prstGeom prst="rect">
            <a:avLst/>
          </a:prstGeom>
          <a:noFill/>
          <a:ln>
            <a:noFill/>
          </a:ln>
        </p:spPr>
        <p:txBody>
          <a:bodyPr anchorCtr="0" anchor="t" bIns="91425" lIns="91425" spcFirstLastPara="1" rIns="91425" wrap="square" tIns="91425">
            <a:spAutoFit/>
          </a:bodyPr>
          <a:lstStyle/>
          <a:p>
            <a:pPr indent="-266700" lvl="0" marL="457200" rtl="0" algn="l">
              <a:spcBef>
                <a:spcPts val="0"/>
              </a:spcBef>
              <a:spcAft>
                <a:spcPts val="0"/>
              </a:spcAft>
              <a:buSzPts val="600"/>
              <a:buChar char="●"/>
            </a:pPr>
            <a:r>
              <a:rPr b="1" lang="en-US" sz="600">
                <a:latin typeface="Open Sans"/>
                <a:ea typeface="Open Sans"/>
                <a:cs typeface="Open Sans"/>
                <a:sym typeface="Open Sans"/>
              </a:rPr>
              <a:t>sign_pred: </a:t>
            </a:r>
            <a:r>
              <a:rPr lang="en-US" sz="600">
                <a:latin typeface="Open Sans"/>
                <a:ea typeface="Open Sans"/>
                <a:cs typeface="Open Sans"/>
                <a:sym typeface="Open Sans"/>
              </a:rPr>
              <a:t>positive or negative sign of prediction</a:t>
            </a:r>
            <a:endParaRPr sz="600">
              <a:latin typeface="Open Sans"/>
              <a:ea typeface="Open Sans"/>
              <a:cs typeface="Open Sans"/>
              <a:sym typeface="Open Sans"/>
            </a:endParaRPr>
          </a:p>
          <a:p>
            <a:pPr indent="-266700" lvl="0" marL="457200" rtl="0" algn="l">
              <a:spcBef>
                <a:spcPts val="0"/>
              </a:spcBef>
              <a:spcAft>
                <a:spcPts val="0"/>
              </a:spcAft>
              <a:buSzPts val="600"/>
              <a:buChar char="●"/>
            </a:pPr>
            <a:r>
              <a:rPr b="1" lang="en-US" sz="600">
                <a:latin typeface="Open Sans"/>
                <a:ea typeface="Open Sans"/>
                <a:cs typeface="Open Sans"/>
                <a:sym typeface="Open Sans"/>
              </a:rPr>
              <a:t>sign_true:</a:t>
            </a:r>
            <a:r>
              <a:rPr lang="en-US" sz="600">
                <a:latin typeface="Open Sans"/>
                <a:ea typeface="Open Sans"/>
                <a:cs typeface="Open Sans"/>
                <a:sym typeface="Open Sans"/>
              </a:rPr>
              <a:t> positive or negative sign of true outcome</a:t>
            </a:r>
            <a:endParaRPr sz="600">
              <a:latin typeface="Open Sans"/>
              <a:ea typeface="Open Sans"/>
              <a:cs typeface="Open Sans"/>
              <a:sym typeface="Open Sans"/>
            </a:endParaRPr>
          </a:p>
          <a:p>
            <a:pPr indent="-266700" lvl="0" marL="457200" rtl="0" algn="l">
              <a:spcBef>
                <a:spcPts val="0"/>
              </a:spcBef>
              <a:spcAft>
                <a:spcPts val="0"/>
              </a:spcAft>
              <a:buSzPts val="600"/>
              <a:buChar char="●"/>
            </a:pPr>
            <a:r>
              <a:rPr b="1" lang="en-US" sz="600">
                <a:latin typeface="Open Sans"/>
                <a:ea typeface="Open Sans"/>
                <a:cs typeface="Open Sans"/>
                <a:sym typeface="Open Sans"/>
              </a:rPr>
              <a:t>is_correct:</a:t>
            </a:r>
            <a:r>
              <a:rPr lang="en-US" sz="600">
                <a:latin typeface="Open Sans"/>
                <a:ea typeface="Open Sans"/>
                <a:cs typeface="Open Sans"/>
                <a:sym typeface="Open Sans"/>
              </a:rPr>
              <a:t> 1 if sign_pred == sign_true, else 0</a:t>
            </a:r>
            <a:endParaRPr sz="600">
              <a:latin typeface="Open Sans"/>
              <a:ea typeface="Open Sans"/>
              <a:cs typeface="Open Sans"/>
              <a:sym typeface="Open Sans"/>
            </a:endParaRPr>
          </a:p>
          <a:p>
            <a:pPr indent="-266700" lvl="0" marL="457200" rtl="0" algn="l">
              <a:spcBef>
                <a:spcPts val="0"/>
              </a:spcBef>
              <a:spcAft>
                <a:spcPts val="0"/>
              </a:spcAft>
              <a:buSzPts val="600"/>
              <a:buChar char="●"/>
            </a:pPr>
            <a:r>
              <a:rPr b="1" lang="en-US" sz="600">
                <a:latin typeface="Open Sans"/>
                <a:ea typeface="Open Sans"/>
                <a:cs typeface="Open Sans"/>
                <a:sym typeface="Open Sans"/>
              </a:rPr>
              <a:t>is_incorrect:</a:t>
            </a:r>
            <a:r>
              <a:rPr lang="en-US" sz="600">
                <a:latin typeface="Open Sans"/>
                <a:ea typeface="Open Sans"/>
                <a:cs typeface="Open Sans"/>
                <a:sym typeface="Open Sans"/>
              </a:rPr>
              <a:t> opposite</a:t>
            </a:r>
            <a:endParaRPr sz="600">
              <a:latin typeface="Open Sans"/>
              <a:ea typeface="Open Sans"/>
              <a:cs typeface="Open Sans"/>
              <a:sym typeface="Open Sans"/>
            </a:endParaRPr>
          </a:p>
          <a:p>
            <a:pPr indent="-266700" lvl="0" marL="457200" rtl="0" algn="l">
              <a:spcBef>
                <a:spcPts val="0"/>
              </a:spcBef>
              <a:spcAft>
                <a:spcPts val="0"/>
              </a:spcAft>
              <a:buSzPts val="600"/>
              <a:buChar char="●"/>
            </a:pPr>
            <a:r>
              <a:rPr b="1" lang="en-US" sz="600">
                <a:latin typeface="Open Sans"/>
                <a:ea typeface="Open Sans"/>
                <a:cs typeface="Open Sans"/>
                <a:sym typeface="Open Sans"/>
              </a:rPr>
              <a:t>is_predicted:</a:t>
            </a:r>
            <a:r>
              <a:rPr lang="en-US" sz="600">
                <a:latin typeface="Open Sans"/>
                <a:ea typeface="Open Sans"/>
                <a:cs typeface="Open Sans"/>
                <a:sym typeface="Open Sans"/>
              </a:rPr>
              <a:t> 1 if the model has made a valid prediction, 0 if not. This is important if models only emit predictions when they have a certain level of confidence</a:t>
            </a:r>
            <a:endParaRPr sz="600">
              <a:latin typeface="Open Sans"/>
              <a:ea typeface="Open Sans"/>
              <a:cs typeface="Open Sans"/>
              <a:sym typeface="Open Sans"/>
            </a:endParaRPr>
          </a:p>
          <a:p>
            <a:pPr indent="-266700" lvl="0" marL="457200" rtl="0" algn="l">
              <a:spcBef>
                <a:spcPts val="0"/>
              </a:spcBef>
              <a:spcAft>
                <a:spcPts val="0"/>
              </a:spcAft>
              <a:buSzPts val="600"/>
              <a:buChar char="●"/>
            </a:pPr>
            <a:r>
              <a:rPr b="1" lang="en-US" sz="600">
                <a:latin typeface="Open Sans"/>
                <a:ea typeface="Open Sans"/>
                <a:cs typeface="Open Sans"/>
                <a:sym typeface="Open Sans"/>
              </a:rPr>
              <a:t>result: </a:t>
            </a:r>
            <a:r>
              <a:rPr lang="en-US" sz="600">
                <a:latin typeface="Open Sans"/>
                <a:ea typeface="Open Sans"/>
                <a:cs typeface="Open Sans"/>
                <a:sym typeface="Open Sans"/>
              </a:rPr>
              <a:t>the profit (loss) resulting from betting one unit in the direction of the sign_pred.</a:t>
            </a:r>
            <a:endParaRPr sz="600">
              <a:latin typeface="Open Sans"/>
              <a:ea typeface="Open Sans"/>
              <a:cs typeface="Open Sans"/>
              <a:sym typeface="Open Sans"/>
            </a:endParaRPr>
          </a:p>
          <a:p>
            <a:pPr indent="-266700" lvl="0" marL="457200" rtl="0" algn="l">
              <a:spcBef>
                <a:spcPts val="0"/>
              </a:spcBef>
              <a:spcAft>
                <a:spcPts val="0"/>
              </a:spcAft>
              <a:buSzPts val="600"/>
              <a:buChar char="●"/>
            </a:pPr>
            <a:r>
              <a:rPr b="1" lang="en-US" sz="600">
                <a:latin typeface="Open Sans"/>
                <a:ea typeface="Open Sans"/>
                <a:cs typeface="Open Sans"/>
                <a:sym typeface="Open Sans"/>
              </a:rPr>
              <a:t>residual: </a:t>
            </a:r>
            <a:r>
              <a:rPr lang="en-US" sz="600">
                <a:latin typeface="Open Sans"/>
                <a:ea typeface="Open Sans"/>
                <a:cs typeface="Open Sans"/>
                <a:sym typeface="Open Sans"/>
              </a:rPr>
              <a:t>the absolute value of prediction compare to the true value</a:t>
            </a:r>
            <a:endParaRPr sz="600">
              <a:latin typeface="Open Sans"/>
              <a:ea typeface="Open Sans"/>
              <a:cs typeface="Open Sans"/>
              <a:sym typeface="Open Sans"/>
            </a:endParaRPr>
          </a:p>
        </p:txBody>
      </p:sp>
      <p:sp>
        <p:nvSpPr>
          <p:cNvPr id="137" name="Google Shape;137;p17"/>
          <p:cNvSpPr txBox="1"/>
          <p:nvPr/>
        </p:nvSpPr>
        <p:spPr>
          <a:xfrm>
            <a:off x="646500" y="829557"/>
            <a:ext cx="419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Open Sans"/>
                <a:ea typeface="Open Sans"/>
                <a:cs typeface="Open Sans"/>
                <a:sym typeface="Open Sans"/>
              </a:rPr>
              <a:t>Set up metrics</a:t>
            </a:r>
            <a:endParaRPr>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MU PPT Theme">
  <a:themeElements>
    <a:clrScheme name="Custom 1">
      <a:dk1>
        <a:srgbClr val="000000"/>
      </a:dk1>
      <a:lt1>
        <a:srgbClr val="FFFFFF"/>
      </a:lt1>
      <a:dk2>
        <a:srgbClr val="75787B"/>
      </a:dk2>
      <a:lt2>
        <a:srgbClr val="C8C9C7"/>
      </a:lt2>
      <a:accent1>
        <a:srgbClr val="BB0000"/>
      </a:accent1>
      <a:accent2>
        <a:srgbClr val="75787B"/>
      </a:accent2>
      <a:accent3>
        <a:srgbClr val="00833C"/>
      </a:accent3>
      <a:accent4>
        <a:srgbClr val="F2A900"/>
      </a:accent4>
      <a:accent5>
        <a:srgbClr val="002C71"/>
      </a:accent5>
      <a:accent6>
        <a:srgbClr val="C8C9C7"/>
      </a:accent6>
      <a:hlink>
        <a:srgbClr val="BB0000"/>
      </a:hlink>
      <a:folHlink>
        <a:srgbClr val="82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